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332" r:id="rId3"/>
    <p:sldId id="333" r:id="rId4"/>
    <p:sldId id="334" r:id="rId5"/>
    <p:sldId id="289" r:id="rId6"/>
    <p:sldId id="259" r:id="rId7"/>
    <p:sldId id="260" r:id="rId8"/>
    <p:sldId id="261" r:id="rId9"/>
    <p:sldId id="291" r:id="rId10"/>
    <p:sldId id="262" r:id="rId11"/>
    <p:sldId id="263" r:id="rId12"/>
    <p:sldId id="264" r:id="rId13"/>
    <p:sldId id="319" r:id="rId14"/>
    <p:sldId id="266" r:id="rId15"/>
    <p:sldId id="268" r:id="rId16"/>
    <p:sldId id="294" r:id="rId17"/>
    <p:sldId id="269" r:id="rId18"/>
    <p:sldId id="270" r:id="rId19"/>
    <p:sldId id="335" r:id="rId20"/>
    <p:sldId id="271" r:id="rId21"/>
    <p:sldId id="336" r:id="rId22"/>
    <p:sldId id="273" r:id="rId23"/>
    <p:sldId id="277" r:id="rId24"/>
    <p:sldId id="278" r:id="rId25"/>
    <p:sldId id="279" r:id="rId26"/>
    <p:sldId id="280" r:id="rId27"/>
    <p:sldId id="281" r:id="rId28"/>
    <p:sldId id="282" r:id="rId29"/>
    <p:sldId id="283" r:id="rId30"/>
    <p:sldId id="320" r:id="rId31"/>
    <p:sldId id="284" r:id="rId32"/>
    <p:sldId id="285" r:id="rId33"/>
    <p:sldId id="286" r:id="rId34"/>
    <p:sldId id="287" r:id="rId35"/>
    <p:sldId id="288" r:id="rId36"/>
    <p:sldId id="31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6"/>
    <p:restoredTop sz="94586"/>
  </p:normalViewPr>
  <p:slideViewPr>
    <p:cSldViewPr snapToGrid="0" snapToObjects="1">
      <p:cViewPr varScale="1">
        <p:scale>
          <a:sx n="98" d="100"/>
          <a:sy n="98" d="100"/>
        </p:scale>
        <p:origin x="176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Worksheet%20in%20Correlation.ppt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Worksheet%20in%20Correlation.ppt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Worksheet%20in%20Correlation.ppt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378591189614794E-2"/>
          <c:y val="8.4033613445378103E-2"/>
          <c:w val="0.85675788740219505"/>
          <c:h val="0.77310964022577899"/>
        </c:manualLayout>
      </c:layout>
      <c:scatterChart>
        <c:scatterStyle val="lineMarker"/>
        <c:varyColors val="0"/>
        <c:ser>
          <c:idx val="0"/>
          <c:order val="0"/>
          <c:spPr>
            <a:ln w="28575">
              <a:noFill/>
            </a:ln>
          </c:spPr>
          <c:marker>
            <c:symbol val="diamond"/>
            <c:size val="5"/>
            <c:spPr>
              <a:solidFill>
                <a:srgbClr val="000080"/>
              </a:solidFill>
              <a:ln>
                <a:solidFill>
                  <a:srgbClr val="000080"/>
                </a:solidFill>
                <a:prstDash val="solid"/>
              </a:ln>
            </c:spPr>
          </c:marker>
          <c:xVal>
            <c:numRef>
              <c:f>'[Worksheet in Correlation.pptx]Sheet1'!$B$4:$B$18</c:f>
              <c:numCache>
                <c:formatCode>General</c:formatCode>
                <c:ptCount val="15"/>
                <c:pt idx="0">
                  <c:v>47</c:v>
                </c:pt>
                <c:pt idx="1">
                  <c:v>36</c:v>
                </c:pt>
                <c:pt idx="2">
                  <c:v>24</c:v>
                </c:pt>
                <c:pt idx="3">
                  <c:v>28</c:v>
                </c:pt>
                <c:pt idx="4">
                  <c:v>32</c:v>
                </c:pt>
                <c:pt idx="5">
                  <c:v>32</c:v>
                </c:pt>
                <c:pt idx="6">
                  <c:v>50</c:v>
                </c:pt>
                <c:pt idx="7">
                  <c:v>43</c:v>
                </c:pt>
                <c:pt idx="8">
                  <c:v>40</c:v>
                </c:pt>
                <c:pt idx="9">
                  <c:v>41</c:v>
                </c:pt>
                <c:pt idx="10">
                  <c:v>32</c:v>
                </c:pt>
                <c:pt idx="11">
                  <c:v>28</c:v>
                </c:pt>
                <c:pt idx="12">
                  <c:v>31</c:v>
                </c:pt>
                <c:pt idx="13">
                  <c:v>37</c:v>
                </c:pt>
                <c:pt idx="14">
                  <c:v>44</c:v>
                </c:pt>
              </c:numCache>
            </c:numRef>
          </c:xVal>
          <c:yVal>
            <c:numRef>
              <c:f>'[Worksheet in Correlation.pptx]Sheet1'!$C$4:$C$18</c:f>
              <c:numCache>
                <c:formatCode>General</c:formatCode>
                <c:ptCount val="15"/>
                <c:pt idx="0">
                  <c:v>23</c:v>
                </c:pt>
                <c:pt idx="1">
                  <c:v>13</c:v>
                </c:pt>
                <c:pt idx="2">
                  <c:v>1</c:v>
                </c:pt>
                <c:pt idx="3">
                  <c:v>2</c:v>
                </c:pt>
                <c:pt idx="4">
                  <c:v>9</c:v>
                </c:pt>
                <c:pt idx="5">
                  <c:v>7</c:v>
                </c:pt>
                <c:pt idx="6">
                  <c:v>15</c:v>
                </c:pt>
                <c:pt idx="7">
                  <c:v>20</c:v>
                </c:pt>
                <c:pt idx="8">
                  <c:v>12</c:v>
                </c:pt>
                <c:pt idx="9">
                  <c:v>18</c:v>
                </c:pt>
                <c:pt idx="10">
                  <c:v>9</c:v>
                </c:pt>
                <c:pt idx="11">
                  <c:v>5</c:v>
                </c:pt>
                <c:pt idx="12">
                  <c:v>8</c:v>
                </c:pt>
                <c:pt idx="13">
                  <c:v>6</c:v>
                </c:pt>
                <c:pt idx="14">
                  <c:v>18</c:v>
                </c:pt>
              </c:numCache>
            </c:numRef>
          </c:yVal>
          <c:smooth val="0"/>
          <c:extLst>
            <c:ext xmlns:c16="http://schemas.microsoft.com/office/drawing/2014/chart" uri="{C3380CC4-5D6E-409C-BE32-E72D297353CC}">
              <c16:uniqueId val="{00000000-863D-2048-830C-794A85E9D7B4}"/>
            </c:ext>
          </c:extLst>
        </c:ser>
        <c:dLbls>
          <c:showLegendKey val="0"/>
          <c:showVal val="0"/>
          <c:showCatName val="0"/>
          <c:showSerName val="0"/>
          <c:showPercent val="0"/>
          <c:showBubbleSize val="0"/>
        </c:dLbls>
        <c:axId val="-1187737728"/>
        <c:axId val="-1249781328"/>
      </c:scatterChart>
      <c:valAx>
        <c:axId val="-118773772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eneva"/>
                <a:ea typeface="Geneva"/>
                <a:cs typeface="Geneva"/>
              </a:defRPr>
            </a:pPr>
            <a:endParaRPr lang="en-US"/>
          </a:p>
        </c:txPr>
        <c:crossAx val="-1249781328"/>
        <c:crosses val="autoZero"/>
        <c:crossBetween val="midCat"/>
      </c:valAx>
      <c:valAx>
        <c:axId val="-1249781328"/>
        <c:scaling>
          <c:orientation val="minMax"/>
        </c:scaling>
        <c:delete val="0"/>
        <c:axPos val="l"/>
        <c:majorGridlines>
          <c:spPr>
            <a:ln w="3175">
              <a:solidFill>
                <a:srgbClr val="FFFFFF"/>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eneva"/>
                <a:ea typeface="Geneva"/>
                <a:cs typeface="Geneva"/>
              </a:defRPr>
            </a:pPr>
            <a:endParaRPr lang="en-US"/>
          </a:p>
        </c:txPr>
        <c:crossAx val="-1187737728"/>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Geneva"/>
          <a:ea typeface="Geneva"/>
          <a:cs typeface="Geneva"/>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378591189614794E-2"/>
          <c:y val="8.4033613445378103E-2"/>
          <c:w val="0.85675788740219505"/>
          <c:h val="0.77310964022577899"/>
        </c:manualLayout>
      </c:layout>
      <c:scatterChart>
        <c:scatterStyle val="lineMarker"/>
        <c:varyColors val="0"/>
        <c:ser>
          <c:idx val="0"/>
          <c:order val="0"/>
          <c:spPr>
            <a:ln w="28575">
              <a:noFill/>
            </a:ln>
          </c:spPr>
          <c:marker>
            <c:symbol val="diamond"/>
            <c:size val="5"/>
            <c:spPr>
              <a:solidFill>
                <a:srgbClr val="000080"/>
              </a:solidFill>
              <a:ln>
                <a:solidFill>
                  <a:srgbClr val="000080"/>
                </a:solidFill>
                <a:prstDash val="solid"/>
              </a:ln>
            </c:spPr>
          </c:marker>
          <c:xVal>
            <c:numRef>
              <c:f>'[Worksheet in Correlation.pptx]Sheet1'!$B$4:$B$18</c:f>
              <c:numCache>
                <c:formatCode>General</c:formatCode>
                <c:ptCount val="15"/>
                <c:pt idx="0">
                  <c:v>47</c:v>
                </c:pt>
                <c:pt idx="1">
                  <c:v>36</c:v>
                </c:pt>
                <c:pt idx="2">
                  <c:v>24</c:v>
                </c:pt>
                <c:pt idx="3">
                  <c:v>28</c:v>
                </c:pt>
                <c:pt idx="4">
                  <c:v>32</c:v>
                </c:pt>
                <c:pt idx="5">
                  <c:v>32</c:v>
                </c:pt>
                <c:pt idx="6">
                  <c:v>50</c:v>
                </c:pt>
                <c:pt idx="7">
                  <c:v>43</c:v>
                </c:pt>
                <c:pt idx="8">
                  <c:v>40</c:v>
                </c:pt>
                <c:pt idx="9">
                  <c:v>41</c:v>
                </c:pt>
                <c:pt idx="10">
                  <c:v>32</c:v>
                </c:pt>
                <c:pt idx="11">
                  <c:v>28</c:v>
                </c:pt>
                <c:pt idx="12">
                  <c:v>31</c:v>
                </c:pt>
                <c:pt idx="13">
                  <c:v>37</c:v>
                </c:pt>
                <c:pt idx="14">
                  <c:v>44</c:v>
                </c:pt>
              </c:numCache>
            </c:numRef>
          </c:xVal>
          <c:yVal>
            <c:numRef>
              <c:f>'[Worksheet in Correlation.pptx]Sheet1'!$C$4:$C$18</c:f>
              <c:numCache>
                <c:formatCode>General</c:formatCode>
                <c:ptCount val="15"/>
                <c:pt idx="0">
                  <c:v>23</c:v>
                </c:pt>
                <c:pt idx="1">
                  <c:v>13</c:v>
                </c:pt>
                <c:pt idx="2">
                  <c:v>1</c:v>
                </c:pt>
                <c:pt idx="3">
                  <c:v>2</c:v>
                </c:pt>
                <c:pt idx="4">
                  <c:v>9</c:v>
                </c:pt>
                <c:pt idx="5">
                  <c:v>7</c:v>
                </c:pt>
                <c:pt idx="6">
                  <c:v>15</c:v>
                </c:pt>
                <c:pt idx="7">
                  <c:v>20</c:v>
                </c:pt>
                <c:pt idx="8">
                  <c:v>12</c:v>
                </c:pt>
                <c:pt idx="9">
                  <c:v>18</c:v>
                </c:pt>
                <c:pt idx="10">
                  <c:v>9</c:v>
                </c:pt>
                <c:pt idx="11">
                  <c:v>5</c:v>
                </c:pt>
                <c:pt idx="12">
                  <c:v>8</c:v>
                </c:pt>
                <c:pt idx="13">
                  <c:v>6</c:v>
                </c:pt>
                <c:pt idx="14">
                  <c:v>18</c:v>
                </c:pt>
              </c:numCache>
            </c:numRef>
          </c:yVal>
          <c:smooth val="0"/>
          <c:extLst>
            <c:ext xmlns:c16="http://schemas.microsoft.com/office/drawing/2014/chart" uri="{C3380CC4-5D6E-409C-BE32-E72D297353CC}">
              <c16:uniqueId val="{00000000-BCF7-C942-A75C-854FF80B6C29}"/>
            </c:ext>
          </c:extLst>
        </c:ser>
        <c:dLbls>
          <c:showLegendKey val="0"/>
          <c:showVal val="0"/>
          <c:showCatName val="0"/>
          <c:showSerName val="0"/>
          <c:showPercent val="0"/>
          <c:showBubbleSize val="0"/>
        </c:dLbls>
        <c:axId val="-1244595856"/>
        <c:axId val="-1244594912"/>
      </c:scatterChart>
      <c:valAx>
        <c:axId val="-124459585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eneva"/>
                <a:ea typeface="Geneva"/>
                <a:cs typeface="Geneva"/>
              </a:defRPr>
            </a:pPr>
            <a:endParaRPr lang="en-US"/>
          </a:p>
        </c:txPr>
        <c:crossAx val="-1244594912"/>
        <c:crosses val="autoZero"/>
        <c:crossBetween val="midCat"/>
      </c:valAx>
      <c:valAx>
        <c:axId val="-1244594912"/>
        <c:scaling>
          <c:orientation val="minMax"/>
        </c:scaling>
        <c:delete val="0"/>
        <c:axPos val="l"/>
        <c:majorGridlines>
          <c:spPr>
            <a:ln w="3175">
              <a:solidFill>
                <a:srgbClr val="FFFFFF"/>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eneva"/>
                <a:ea typeface="Geneva"/>
                <a:cs typeface="Geneva"/>
              </a:defRPr>
            </a:pPr>
            <a:endParaRPr lang="en-US"/>
          </a:p>
        </c:txPr>
        <c:crossAx val="-1244595856"/>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Geneva"/>
          <a:ea typeface="Geneva"/>
          <a:cs typeface="Geneva"/>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594719429264396E-2"/>
          <c:y val="8.8235339373594304E-2"/>
          <c:w val="0.85675788740219505"/>
          <c:h val="0.77310964022577899"/>
        </c:manualLayout>
      </c:layout>
      <c:scatterChart>
        <c:scatterStyle val="lineMarker"/>
        <c:varyColors val="0"/>
        <c:ser>
          <c:idx val="0"/>
          <c:order val="0"/>
          <c:spPr>
            <a:ln w="28575">
              <a:noFill/>
            </a:ln>
          </c:spPr>
          <c:marker>
            <c:symbol val="diamond"/>
            <c:size val="5"/>
            <c:spPr>
              <a:solidFill>
                <a:srgbClr val="000080"/>
              </a:solidFill>
              <a:ln>
                <a:solidFill>
                  <a:srgbClr val="000080"/>
                </a:solidFill>
                <a:prstDash val="solid"/>
              </a:ln>
            </c:spPr>
          </c:marker>
          <c:xVal>
            <c:numRef>
              <c:f>'[Worksheet in Correlation.pptx]Sheet1'!$B$4:$B$18</c:f>
              <c:numCache>
                <c:formatCode>General</c:formatCode>
                <c:ptCount val="15"/>
                <c:pt idx="0">
                  <c:v>47</c:v>
                </c:pt>
                <c:pt idx="1">
                  <c:v>36</c:v>
                </c:pt>
                <c:pt idx="2">
                  <c:v>24</c:v>
                </c:pt>
                <c:pt idx="3">
                  <c:v>28</c:v>
                </c:pt>
                <c:pt idx="4">
                  <c:v>32</c:v>
                </c:pt>
                <c:pt idx="5">
                  <c:v>32</c:v>
                </c:pt>
                <c:pt idx="6">
                  <c:v>50</c:v>
                </c:pt>
                <c:pt idx="7">
                  <c:v>43</c:v>
                </c:pt>
                <c:pt idx="8">
                  <c:v>40</c:v>
                </c:pt>
                <c:pt idx="9">
                  <c:v>41</c:v>
                </c:pt>
                <c:pt idx="10">
                  <c:v>32</c:v>
                </c:pt>
                <c:pt idx="11">
                  <c:v>28</c:v>
                </c:pt>
                <c:pt idx="12">
                  <c:v>31</c:v>
                </c:pt>
                <c:pt idx="13">
                  <c:v>37</c:v>
                </c:pt>
                <c:pt idx="14">
                  <c:v>44</c:v>
                </c:pt>
              </c:numCache>
            </c:numRef>
          </c:xVal>
          <c:yVal>
            <c:numRef>
              <c:f>'[Worksheet in Correlation.pptx]Sheet1'!$C$4:$C$18</c:f>
              <c:numCache>
                <c:formatCode>General</c:formatCode>
                <c:ptCount val="15"/>
                <c:pt idx="0">
                  <c:v>23</c:v>
                </c:pt>
                <c:pt idx="1">
                  <c:v>13</c:v>
                </c:pt>
                <c:pt idx="2">
                  <c:v>1</c:v>
                </c:pt>
                <c:pt idx="3">
                  <c:v>2</c:v>
                </c:pt>
                <c:pt idx="4">
                  <c:v>9</c:v>
                </c:pt>
                <c:pt idx="5">
                  <c:v>7</c:v>
                </c:pt>
                <c:pt idx="6">
                  <c:v>15</c:v>
                </c:pt>
                <c:pt idx="7">
                  <c:v>20</c:v>
                </c:pt>
                <c:pt idx="8">
                  <c:v>12</c:v>
                </c:pt>
                <c:pt idx="9">
                  <c:v>18</c:v>
                </c:pt>
                <c:pt idx="10">
                  <c:v>9</c:v>
                </c:pt>
                <c:pt idx="11">
                  <c:v>5</c:v>
                </c:pt>
                <c:pt idx="12">
                  <c:v>8</c:v>
                </c:pt>
                <c:pt idx="13">
                  <c:v>6</c:v>
                </c:pt>
                <c:pt idx="14">
                  <c:v>18</c:v>
                </c:pt>
              </c:numCache>
            </c:numRef>
          </c:yVal>
          <c:smooth val="0"/>
          <c:extLst>
            <c:ext xmlns:c16="http://schemas.microsoft.com/office/drawing/2014/chart" uri="{C3380CC4-5D6E-409C-BE32-E72D297353CC}">
              <c16:uniqueId val="{00000000-5301-4140-892A-24578E22B9F9}"/>
            </c:ext>
          </c:extLst>
        </c:ser>
        <c:dLbls>
          <c:showLegendKey val="0"/>
          <c:showVal val="0"/>
          <c:showCatName val="0"/>
          <c:showSerName val="0"/>
          <c:showPercent val="0"/>
          <c:showBubbleSize val="0"/>
        </c:dLbls>
        <c:axId val="-1244579488"/>
        <c:axId val="-1244577440"/>
      </c:scatterChart>
      <c:valAx>
        <c:axId val="-124457948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eneva"/>
                <a:ea typeface="Geneva"/>
                <a:cs typeface="Geneva"/>
              </a:defRPr>
            </a:pPr>
            <a:endParaRPr lang="en-US"/>
          </a:p>
        </c:txPr>
        <c:crossAx val="-1244577440"/>
        <c:crosses val="autoZero"/>
        <c:crossBetween val="midCat"/>
      </c:valAx>
      <c:valAx>
        <c:axId val="-1244577440"/>
        <c:scaling>
          <c:orientation val="minMax"/>
        </c:scaling>
        <c:delete val="0"/>
        <c:axPos val="l"/>
        <c:majorGridlines>
          <c:spPr>
            <a:ln w="3175">
              <a:solidFill>
                <a:srgbClr val="FFFFFF"/>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900" b="0" i="0" u="none" strike="noStrike" baseline="0">
                <a:solidFill>
                  <a:srgbClr val="000000"/>
                </a:solidFill>
                <a:latin typeface="Geneva"/>
                <a:ea typeface="Geneva"/>
                <a:cs typeface="Geneva"/>
              </a:defRPr>
            </a:pPr>
            <a:endParaRPr lang="en-US"/>
          </a:p>
        </c:txPr>
        <c:crossAx val="-1244579488"/>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00" b="0" i="0" u="none" strike="noStrike" baseline="0">
          <a:solidFill>
            <a:srgbClr val="000000"/>
          </a:solidFill>
          <a:latin typeface="Geneva"/>
          <a:ea typeface="Geneva"/>
          <a:cs typeface="Genev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B25B2-5CBB-3842-B1FE-79998B18A7D8}" type="datetimeFigureOut">
              <a:rPr lang="en-US" smtClean="0"/>
              <a:t>7/3/18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6C1532-7331-EC46-96D2-D1D1B499E88B}" type="slidenum">
              <a:rPr lang="en-US" smtClean="0"/>
              <a:t>‹#›</a:t>
            </a:fld>
            <a:endParaRPr lang="en-US"/>
          </a:p>
        </p:txBody>
      </p:sp>
    </p:spTree>
    <p:extLst>
      <p:ext uri="{BB962C8B-B14F-4D97-AF65-F5344CB8AC3E}">
        <p14:creationId xmlns:p14="http://schemas.microsoft.com/office/powerpoint/2010/main" val="37321465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8271190-200A-1741-85BE-8BDBD38D00E5}" type="slidenum">
              <a:rPr lang="en-US" sz="1200"/>
              <a:pPr/>
              <a:t>1</a:t>
            </a:fld>
            <a:endParaRPr 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44455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D3517C6-D276-7749-A2ED-4552006A6043}" type="slidenum">
              <a:rPr lang="en-US" sz="1200"/>
              <a:pPr/>
              <a:t>17</a:t>
            </a:fld>
            <a:endParaRPr lang="en-US" sz="12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206811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F1B016C-45C8-1845-B8DA-1380D5FADB14}" type="slidenum">
              <a:rPr lang="en-US" sz="1200"/>
              <a:pPr/>
              <a:t>18</a:t>
            </a:fld>
            <a:endParaRPr lang="en-US" sz="12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044141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1AC8A55-A33A-FE40-BBA4-6F34080E63D8}" type="slidenum">
              <a:rPr lang="en-US" sz="1200"/>
              <a:pPr/>
              <a:t>20</a:t>
            </a:fld>
            <a:endParaRPr lang="en-US" sz="12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46873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AFB2192-9B89-954E-9186-14600CDD68DE}" type="slidenum">
              <a:rPr lang="en-US" sz="1200"/>
              <a:pPr/>
              <a:t>22</a:t>
            </a:fld>
            <a:endParaRPr lang="en-US" sz="12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845676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9C37826-A27A-9644-B6C0-AE65B13720C6}" type="slidenum">
              <a:rPr lang="en-US" sz="1200"/>
              <a:pPr/>
              <a:t>23</a:t>
            </a:fld>
            <a:endParaRPr lang="en-US" sz="12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237436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9289CFD-38AD-6544-8EC8-E4A963A0B6D1}" type="slidenum">
              <a:rPr lang="en-US" sz="1200"/>
              <a:pPr/>
              <a:t>31</a:t>
            </a:fld>
            <a:endParaRPr lang="en-US" sz="120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308730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BFB2B08-70FB-4149-BCED-A8508F66EA21}" type="slidenum">
              <a:rPr lang="en-US" sz="1200"/>
              <a:pPr/>
              <a:t>32</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511576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CFB5618-71DF-2A4B-9840-38079F62EED2}" type="slidenum">
              <a:rPr lang="en-US" sz="1200"/>
              <a:pPr/>
              <a:t>33</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696692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B9746AF-FD1E-6140-B638-C65F5C24C692}" type="slidenum">
              <a:rPr lang="en-US" sz="1200"/>
              <a:pPr/>
              <a:t>34</a:t>
            </a:fld>
            <a:endParaRPr 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022663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57C7A87-0AC6-DF4C-9F21-F3F84E9C4580}" type="slidenum">
              <a:rPr lang="en-US" sz="1200"/>
              <a:pPr/>
              <a:t>35</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35967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6C1532-7331-EC46-96D2-D1D1B499E88B}" type="slidenum">
              <a:rPr lang="en-US" smtClean="0"/>
              <a:t>3</a:t>
            </a:fld>
            <a:endParaRPr lang="en-US"/>
          </a:p>
        </p:txBody>
      </p:sp>
    </p:spTree>
    <p:extLst>
      <p:ext uri="{BB962C8B-B14F-4D97-AF65-F5344CB8AC3E}">
        <p14:creationId xmlns:p14="http://schemas.microsoft.com/office/powerpoint/2010/main" val="37666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4583DDD-BB91-CB4F-A155-B7C0B76ACBBD}" type="slidenum">
              <a:rPr lang="en-US" sz="1200"/>
              <a:pPr/>
              <a:t>10</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28954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4FBA27C-8829-1D4F-9B67-FFBBA3392F36}" type="slidenum">
              <a:rPr lang="en-US" sz="1200"/>
              <a:pPr/>
              <a:t>11</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04873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4DBFACA-327E-EC48-A164-6063740B0A79}" type="slidenum">
              <a:rPr lang="en-US" sz="1200"/>
              <a:pPr/>
              <a:t>12</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43151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4DBFACA-327E-EC48-A164-6063740B0A79}" type="slidenum">
              <a:rPr lang="en-US" sz="1200"/>
              <a:pPr/>
              <a:t>13</a:t>
            </a:fld>
            <a:endParaRPr lang="en-US" sz="12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1023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9E7796F-BC2B-E043-B691-C8CF0C54210D}" type="slidenum">
              <a:rPr lang="en-US" sz="1200"/>
              <a:pPr/>
              <a:t>14</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838574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7B8E151-5C98-C34B-A80A-F774728474FF}" type="slidenum">
              <a:rPr lang="en-US" sz="1200"/>
              <a:pPr/>
              <a:t>15</a:t>
            </a:fld>
            <a:endParaRPr 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771508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E7B8E151-5C98-C34B-A80A-F774728474FF}" type="slidenum">
              <a:rPr lang="en-US" sz="1200"/>
              <a:pPr/>
              <a:t>16</a:t>
            </a:fld>
            <a:endParaRPr lang="en-US" sz="12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4079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E74EF9-925F-1D40-B538-BBBA1DF28C74}" type="datetimeFigureOut">
              <a:rPr lang="en-US" smtClean="0"/>
              <a:t>7/3/18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4694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E74EF9-925F-1D40-B538-BBBA1DF28C74}" type="datetimeFigureOut">
              <a:rPr lang="en-US" smtClean="0"/>
              <a:t>7/3/18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315201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E74EF9-925F-1D40-B538-BBBA1DF28C74}" type="datetimeFigureOut">
              <a:rPr lang="en-US" smtClean="0"/>
              <a:t>7/3/18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5706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E74EF9-925F-1D40-B538-BBBA1DF28C74}" type="datetimeFigureOut">
              <a:rPr lang="en-US" smtClean="0"/>
              <a:t>7/3/18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254357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E74EF9-925F-1D40-B538-BBBA1DF28C74}" type="datetimeFigureOut">
              <a:rPr lang="en-US" smtClean="0"/>
              <a:t>7/3/18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393781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E74EF9-925F-1D40-B538-BBBA1DF28C74}" type="datetimeFigureOut">
              <a:rPr lang="en-US" smtClean="0"/>
              <a:t>7/3/18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2124239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E74EF9-925F-1D40-B538-BBBA1DF28C74}" type="datetimeFigureOut">
              <a:rPr lang="en-US" smtClean="0"/>
              <a:t>7/3/18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311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E74EF9-925F-1D40-B538-BBBA1DF28C74}" type="datetimeFigureOut">
              <a:rPr lang="en-US" smtClean="0"/>
              <a:t>7/3/18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300737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74EF9-925F-1D40-B538-BBBA1DF28C74}" type="datetimeFigureOut">
              <a:rPr lang="en-US" smtClean="0"/>
              <a:t>7/3/18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88946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E74EF9-925F-1D40-B538-BBBA1DF28C74}" type="datetimeFigureOut">
              <a:rPr lang="en-US" smtClean="0"/>
              <a:t>7/3/18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421977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E74EF9-925F-1D40-B538-BBBA1DF28C74}" type="datetimeFigureOut">
              <a:rPr lang="en-US" smtClean="0"/>
              <a:t>7/3/18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7B79CA-EC2F-B542-A685-4AF814194291}" type="slidenum">
              <a:rPr lang="en-US" smtClean="0"/>
              <a:t>‹#›</a:t>
            </a:fld>
            <a:endParaRPr lang="en-US"/>
          </a:p>
        </p:txBody>
      </p:sp>
    </p:spTree>
    <p:extLst>
      <p:ext uri="{BB962C8B-B14F-4D97-AF65-F5344CB8AC3E}">
        <p14:creationId xmlns:p14="http://schemas.microsoft.com/office/powerpoint/2010/main" val="4119194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latin typeface="Times"/>
              </a:defRPr>
            </a:lvl1pPr>
          </a:lstStyle>
          <a:p>
            <a:fld id="{5FE74EF9-925F-1D40-B538-BBBA1DF28C74}" type="datetimeFigureOut">
              <a:rPr lang="en-US" smtClean="0"/>
              <a:pPr/>
              <a:t>7/3/18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latin typeface="Time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Times"/>
              </a:defRPr>
            </a:lvl1pPr>
          </a:lstStyle>
          <a:p>
            <a:fld id="{A27B79CA-EC2F-B542-A685-4AF814194291}" type="slidenum">
              <a:rPr lang="en-US" smtClean="0"/>
              <a:pPr/>
              <a:t>‹#›</a:t>
            </a:fld>
            <a:endParaRPr lang="en-US"/>
          </a:p>
        </p:txBody>
      </p:sp>
    </p:spTree>
    <p:extLst>
      <p:ext uri="{BB962C8B-B14F-4D97-AF65-F5344CB8AC3E}">
        <p14:creationId xmlns:p14="http://schemas.microsoft.com/office/powerpoint/2010/main" val="1286256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Time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chart" Target="../charts/chart1.x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4.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6.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7.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8.e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85800" y="2286000"/>
            <a:ext cx="7772400" cy="1143000"/>
          </a:xfrm>
        </p:spPr>
        <p:txBody>
          <a:bodyPr/>
          <a:lstStyle/>
          <a:p>
            <a:pPr eaLnBrk="1" hangingPunct="1"/>
            <a:r>
              <a:rPr lang="en-US" dirty="0">
                <a:latin typeface="Times" charset="0"/>
                <a:ea typeface="ＭＳ Ｐゴシック" charset="0"/>
                <a:cs typeface="ＭＳ Ｐゴシック" charset="0"/>
              </a:rPr>
              <a:t>Correlation</a:t>
            </a:r>
          </a:p>
        </p:txBody>
      </p:sp>
      <p:sp>
        <p:nvSpPr>
          <p:cNvPr id="14338" name="Rectangle 3"/>
          <p:cNvSpPr>
            <a:spLocks noGrp="1" noChangeArrowheads="1"/>
          </p:cNvSpPr>
          <p:nvPr>
            <p:ph type="subTitle" idx="1"/>
          </p:nvPr>
        </p:nvSpPr>
        <p:spPr/>
        <p:txBody>
          <a:bodyPr/>
          <a:lstStyle/>
          <a:p>
            <a:pPr eaLnBrk="1" hangingPunct="1"/>
            <a:endParaRPr lang="en-US">
              <a:latin typeface="Times" charset="0"/>
              <a:ea typeface="ＭＳ Ｐゴシック" charset="0"/>
              <a:cs typeface="ＭＳ Ｐゴシック" charset="0"/>
            </a:endParaRPr>
          </a:p>
        </p:txBody>
      </p:sp>
    </p:spTree>
    <p:extLst>
      <p:ext uri="{BB962C8B-B14F-4D97-AF65-F5344CB8AC3E}">
        <p14:creationId xmlns:p14="http://schemas.microsoft.com/office/powerpoint/2010/main" val="2117987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dirty="0">
                <a:latin typeface="Times" charset="0"/>
                <a:ea typeface="ＭＳ Ｐゴシック" charset="0"/>
                <a:cs typeface="ＭＳ Ｐゴシック" charset="0"/>
              </a:rPr>
              <a:t>Correlation Coefficient</a:t>
            </a:r>
          </a:p>
        </p:txBody>
      </p:sp>
      <p:sp>
        <p:nvSpPr>
          <p:cNvPr id="21506" name="Rectangle 3"/>
          <p:cNvSpPr>
            <a:spLocks noGrp="1" noChangeArrowheads="1"/>
          </p:cNvSpPr>
          <p:nvPr>
            <p:ph type="body" idx="1"/>
          </p:nvPr>
        </p:nvSpPr>
        <p:spPr>
          <a:xfrm>
            <a:off x="1676400" y="1828800"/>
            <a:ext cx="5486400" cy="4038600"/>
          </a:xfrm>
        </p:spPr>
        <p:txBody>
          <a:bodyPr/>
          <a:lstStyle/>
          <a:p>
            <a:pPr eaLnBrk="1" hangingPunct="1"/>
            <a:r>
              <a:rPr lang="en-US" dirty="0">
                <a:latin typeface="Times" charset="0"/>
                <a:ea typeface="ＭＳ Ｐゴシック" charset="0"/>
                <a:cs typeface="ＭＳ Ｐゴシック" charset="0"/>
              </a:rPr>
              <a:t>A single number that represents the </a:t>
            </a:r>
            <a:r>
              <a:rPr lang="en-US" i="1" dirty="0">
                <a:latin typeface="Times" charset="0"/>
                <a:ea typeface="ＭＳ Ｐゴシック" charset="0"/>
                <a:cs typeface="ＭＳ Ｐゴシック" charset="0"/>
              </a:rPr>
              <a:t>strength</a:t>
            </a:r>
            <a:r>
              <a:rPr lang="en-US" dirty="0">
                <a:latin typeface="Times" charset="0"/>
                <a:ea typeface="ＭＳ Ｐゴシック" charset="0"/>
                <a:cs typeface="ＭＳ Ｐゴシック" charset="0"/>
              </a:rPr>
              <a:t> and </a:t>
            </a:r>
            <a:r>
              <a:rPr lang="en-US" i="1" dirty="0">
                <a:latin typeface="Times" charset="0"/>
                <a:ea typeface="ＭＳ Ｐゴシック" charset="0"/>
                <a:cs typeface="ＭＳ Ｐゴシック" charset="0"/>
              </a:rPr>
              <a:t>direction</a:t>
            </a:r>
            <a:r>
              <a:rPr lang="en-US" dirty="0">
                <a:latin typeface="Times" charset="0"/>
                <a:ea typeface="ＭＳ Ｐゴシック" charset="0"/>
                <a:cs typeface="ＭＳ Ｐゴシック" charset="0"/>
              </a:rPr>
              <a:t> of a relationship between two variables within the same sample.</a:t>
            </a:r>
          </a:p>
        </p:txBody>
      </p:sp>
    </p:spTree>
    <p:extLst>
      <p:ext uri="{BB962C8B-B14F-4D97-AF65-F5344CB8AC3E}">
        <p14:creationId xmlns:p14="http://schemas.microsoft.com/office/powerpoint/2010/main" val="293909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a:t>
            </a:r>
          </a:p>
        </p:txBody>
      </p:sp>
      <p:graphicFrame>
        <p:nvGraphicFramePr>
          <p:cNvPr id="23554" name="Object 2"/>
          <p:cNvGraphicFramePr>
            <a:graphicFrameLocks noChangeAspect="1"/>
          </p:cNvGraphicFramePr>
          <p:nvPr/>
        </p:nvGraphicFramePr>
        <p:xfrm>
          <a:off x="304800" y="2057400"/>
          <a:ext cx="2944813" cy="4267200"/>
        </p:xfrm>
        <a:graphic>
          <a:graphicData uri="http://schemas.openxmlformats.org/presentationml/2006/ole">
            <mc:AlternateContent xmlns:mc="http://schemas.openxmlformats.org/markup-compatibility/2006">
              <mc:Choice xmlns:v="urn:schemas-microsoft-com:vml" Requires="v">
                <p:oleObj spid="_x0000_s10326" name="Worksheet" r:id="rId4" imgW="1930400" imgH="2794000" progId="Excel.Sheet.8">
                  <p:embed/>
                </p:oleObj>
              </mc:Choice>
              <mc:Fallback>
                <p:oleObj name="Worksheet" r:id="rId4" imgW="1930400" imgH="27940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57400"/>
                        <a:ext cx="2944813" cy="426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0486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Correlation—Positive</a:t>
            </a:r>
          </a:p>
        </p:txBody>
      </p:sp>
      <p:graphicFrame>
        <p:nvGraphicFramePr>
          <p:cNvPr id="25602" name="Object 2"/>
          <p:cNvGraphicFramePr>
            <a:graphicFrameLocks noChangeAspect="1"/>
          </p:cNvGraphicFramePr>
          <p:nvPr/>
        </p:nvGraphicFramePr>
        <p:xfrm>
          <a:off x="304800" y="2057400"/>
          <a:ext cx="2944813" cy="4267200"/>
        </p:xfrm>
        <a:graphic>
          <a:graphicData uri="http://schemas.openxmlformats.org/presentationml/2006/ole">
            <mc:AlternateContent xmlns:mc="http://schemas.openxmlformats.org/markup-compatibility/2006">
              <mc:Choice xmlns:v="urn:schemas-microsoft-com:vml" Requires="v">
                <p:oleObj spid="_x0000_s12393" name="Worksheet" r:id="rId4" imgW="1930400" imgH="2794000" progId="Excel.Sheet.8">
                  <p:embed/>
                </p:oleObj>
              </mc:Choice>
              <mc:Fallback>
                <p:oleObj name="Worksheet" r:id="rId4" imgW="1930400" imgH="27940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057400"/>
                        <a:ext cx="2944813" cy="426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5606" name="TextBox 12"/>
          <p:cNvSpPr txBox="1">
            <a:spLocks noChangeArrowheads="1"/>
          </p:cNvSpPr>
          <p:nvPr/>
        </p:nvSpPr>
        <p:spPr bwMode="auto">
          <a:xfrm>
            <a:off x="5926138" y="5621338"/>
            <a:ext cx="5937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Age</a:t>
            </a:r>
            <a:endParaRPr lang="en-US">
              <a:latin typeface="Arial" charset="0"/>
              <a:cs typeface="Arial" charset="0"/>
            </a:endParaRPr>
          </a:p>
        </p:txBody>
      </p:sp>
      <p:sp>
        <p:nvSpPr>
          <p:cNvPr id="25607" name="TextBox 13"/>
          <p:cNvSpPr txBox="1">
            <a:spLocks noChangeArrowheads="1"/>
          </p:cNvSpPr>
          <p:nvPr/>
        </p:nvSpPr>
        <p:spPr bwMode="auto">
          <a:xfrm rot="16200000">
            <a:off x="2202549" y="3031331"/>
            <a:ext cx="30813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latin typeface="Arial" charset="0"/>
                <a:cs typeface="Arial" charset="0"/>
              </a:rPr>
              <a:t>Years of Teaching</a:t>
            </a:r>
          </a:p>
        </p:txBody>
      </p:sp>
      <p:graphicFrame>
        <p:nvGraphicFramePr>
          <p:cNvPr id="15" name="Chart 14"/>
          <p:cNvGraphicFramePr>
            <a:graphicFrameLocks/>
          </p:cNvGraphicFramePr>
          <p:nvPr>
            <p:extLst>
              <p:ext uri="{D42A27DB-BD31-4B8C-83A1-F6EECF244321}">
                <p14:modId xmlns:p14="http://schemas.microsoft.com/office/powerpoint/2010/main" val="1489455534"/>
              </p:ext>
            </p:extLst>
          </p:nvPr>
        </p:nvGraphicFramePr>
        <p:xfrm>
          <a:off x="3987800" y="2397850"/>
          <a:ext cx="4699000" cy="3022600"/>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Group 13"/>
          <p:cNvGrpSpPr>
            <a:grpSpLocks/>
          </p:cNvGrpSpPr>
          <p:nvPr/>
        </p:nvGrpSpPr>
        <p:grpSpPr bwMode="auto">
          <a:xfrm>
            <a:off x="7243607" y="2208838"/>
            <a:ext cx="1047750" cy="857250"/>
            <a:chOff x="4523" y="1369"/>
            <a:chExt cx="660" cy="540"/>
          </a:xfrm>
        </p:grpSpPr>
        <p:sp>
          <p:nvSpPr>
            <p:cNvPr id="25610" name="Oval 5"/>
            <p:cNvSpPr>
              <a:spLocks noChangeArrowheads="1"/>
            </p:cNvSpPr>
            <p:nvPr/>
          </p:nvSpPr>
          <p:spPr bwMode="auto">
            <a:xfrm>
              <a:off x="4565" y="1621"/>
              <a:ext cx="256" cy="288"/>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11" name="Text Box 6"/>
            <p:cNvSpPr txBox="1">
              <a:spLocks noChangeArrowheads="1"/>
            </p:cNvSpPr>
            <p:nvPr/>
          </p:nvSpPr>
          <p:spPr bwMode="auto">
            <a:xfrm>
              <a:off x="4523" y="1369"/>
              <a:ext cx="660" cy="2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800" dirty="0"/>
                <a:t>Ray</a:t>
              </a:r>
              <a:endParaRPr lang="en-US" dirty="0"/>
            </a:p>
          </p:txBody>
        </p:sp>
      </p:grpSp>
      <p:grpSp>
        <p:nvGrpSpPr>
          <p:cNvPr id="3" name="Group 12"/>
          <p:cNvGrpSpPr>
            <a:grpSpLocks/>
          </p:cNvGrpSpPr>
          <p:nvPr/>
        </p:nvGrpSpPr>
        <p:grpSpPr bwMode="auto">
          <a:xfrm>
            <a:off x="6059941" y="3185318"/>
            <a:ext cx="1047750" cy="804863"/>
            <a:chOff x="3761" y="2092"/>
            <a:chExt cx="660" cy="507"/>
          </a:xfrm>
        </p:grpSpPr>
        <p:sp>
          <p:nvSpPr>
            <p:cNvPr id="25608" name="Oval 10"/>
            <p:cNvSpPr>
              <a:spLocks noChangeArrowheads="1"/>
            </p:cNvSpPr>
            <p:nvPr/>
          </p:nvSpPr>
          <p:spPr bwMode="auto">
            <a:xfrm>
              <a:off x="4078" y="2311"/>
              <a:ext cx="256" cy="288"/>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25609" name="Text Box 11"/>
            <p:cNvSpPr txBox="1">
              <a:spLocks noChangeArrowheads="1"/>
            </p:cNvSpPr>
            <p:nvPr/>
          </p:nvSpPr>
          <p:spPr bwMode="auto">
            <a:xfrm>
              <a:off x="3761" y="2092"/>
              <a:ext cx="660"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800"/>
                <a:t>Megan</a:t>
              </a:r>
              <a:endParaRPr lang="en-US"/>
            </a:p>
          </p:txBody>
        </p:sp>
      </p:grpSp>
    </p:spTree>
    <p:extLst>
      <p:ext uri="{BB962C8B-B14F-4D97-AF65-F5344CB8AC3E}">
        <p14:creationId xmlns:p14="http://schemas.microsoft.com/office/powerpoint/2010/main" val="29784397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2285932229"/>
              </p:ext>
            </p:extLst>
          </p:nvPr>
        </p:nvGraphicFramePr>
        <p:xfrm>
          <a:off x="3987800" y="2397850"/>
          <a:ext cx="4699000" cy="3022600"/>
        </p:xfrm>
        <a:graphic>
          <a:graphicData uri="http://schemas.openxmlformats.org/drawingml/2006/chart">
            <c:chart xmlns:c="http://schemas.openxmlformats.org/drawingml/2006/chart" xmlns:r="http://schemas.openxmlformats.org/officeDocument/2006/relationships" r:id="rId4"/>
          </a:graphicData>
        </a:graphic>
      </p:graphicFrame>
      <p:sp>
        <p:nvSpPr>
          <p:cNvPr id="25601"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Correlation—Positive</a:t>
            </a:r>
          </a:p>
        </p:txBody>
      </p:sp>
      <p:graphicFrame>
        <p:nvGraphicFramePr>
          <p:cNvPr id="25602" name="Object 2"/>
          <p:cNvGraphicFramePr>
            <a:graphicFrameLocks noChangeAspect="1"/>
          </p:cNvGraphicFramePr>
          <p:nvPr/>
        </p:nvGraphicFramePr>
        <p:xfrm>
          <a:off x="304800" y="2057400"/>
          <a:ext cx="2944813" cy="4267200"/>
        </p:xfrm>
        <a:graphic>
          <a:graphicData uri="http://schemas.openxmlformats.org/presentationml/2006/ole">
            <mc:AlternateContent xmlns:mc="http://schemas.openxmlformats.org/markup-compatibility/2006">
              <mc:Choice xmlns:v="urn:schemas-microsoft-com:vml" Requires="v">
                <p:oleObj spid="_x0000_s26672" name="Worksheet" r:id="rId5" imgW="1930400" imgH="2794000" progId="Excel.Sheet.8">
                  <p:embed/>
                </p:oleObj>
              </mc:Choice>
              <mc:Fallback>
                <p:oleObj name="Worksheet" r:id="rId5" imgW="1930400" imgH="27940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057400"/>
                        <a:ext cx="2944813" cy="426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5606" name="TextBox 12"/>
          <p:cNvSpPr txBox="1">
            <a:spLocks noChangeArrowheads="1"/>
          </p:cNvSpPr>
          <p:nvPr/>
        </p:nvSpPr>
        <p:spPr bwMode="auto">
          <a:xfrm>
            <a:off x="5926138" y="5621338"/>
            <a:ext cx="5937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Age</a:t>
            </a:r>
            <a:endParaRPr lang="en-US">
              <a:latin typeface="Arial" charset="0"/>
              <a:cs typeface="Arial" charset="0"/>
            </a:endParaRPr>
          </a:p>
        </p:txBody>
      </p:sp>
      <p:sp>
        <p:nvSpPr>
          <p:cNvPr id="25607" name="TextBox 13"/>
          <p:cNvSpPr txBox="1">
            <a:spLocks noChangeArrowheads="1"/>
          </p:cNvSpPr>
          <p:nvPr/>
        </p:nvSpPr>
        <p:spPr bwMode="auto">
          <a:xfrm rot="16200000">
            <a:off x="2202549" y="3031331"/>
            <a:ext cx="30813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latin typeface="Arial" charset="0"/>
                <a:cs typeface="Arial" charset="0"/>
              </a:rPr>
              <a:t>Years of Teaching</a:t>
            </a:r>
          </a:p>
        </p:txBody>
      </p:sp>
      <p:cxnSp>
        <p:nvCxnSpPr>
          <p:cNvPr id="5" name="Straight Connector 4"/>
          <p:cNvCxnSpPr/>
          <p:nvPr/>
        </p:nvCxnSpPr>
        <p:spPr>
          <a:xfrm flipV="1">
            <a:off x="6087451" y="3033422"/>
            <a:ext cx="1647756" cy="184734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598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2" presetClass="emph" presetSubtype="0" fill="hold" nodeType="withEffect">
                                  <p:stCondLst>
                                    <p:cond delay="0"/>
                                  </p:stCondLst>
                                  <p:childTnLst>
                                    <p:animRot by="120000">
                                      <p:cBhvr>
                                        <p:cTn id="8" dur="300" fill="hold">
                                          <p:stCondLst>
                                            <p:cond delay="0"/>
                                          </p:stCondLst>
                                        </p:cTn>
                                        <p:tgtEl>
                                          <p:spTgt spid="5"/>
                                        </p:tgtEl>
                                        <p:attrNameLst>
                                          <p:attrName>r</p:attrName>
                                        </p:attrNameLst>
                                      </p:cBhvr>
                                    </p:animRot>
                                    <p:animRot by="-240000">
                                      <p:cBhvr>
                                        <p:cTn id="9" dur="600" fill="hold">
                                          <p:stCondLst>
                                            <p:cond delay="600"/>
                                          </p:stCondLst>
                                        </p:cTn>
                                        <p:tgtEl>
                                          <p:spTgt spid="5"/>
                                        </p:tgtEl>
                                        <p:attrNameLst>
                                          <p:attrName>r</p:attrName>
                                        </p:attrNameLst>
                                      </p:cBhvr>
                                    </p:animRot>
                                    <p:animRot by="240000">
                                      <p:cBhvr>
                                        <p:cTn id="10" dur="600" fill="hold">
                                          <p:stCondLst>
                                            <p:cond delay="1200"/>
                                          </p:stCondLst>
                                        </p:cTn>
                                        <p:tgtEl>
                                          <p:spTgt spid="5"/>
                                        </p:tgtEl>
                                        <p:attrNameLst>
                                          <p:attrName>r</p:attrName>
                                        </p:attrNameLst>
                                      </p:cBhvr>
                                    </p:animRot>
                                    <p:animRot by="-240000">
                                      <p:cBhvr>
                                        <p:cTn id="11" dur="600" fill="hold">
                                          <p:stCondLst>
                                            <p:cond delay="1800"/>
                                          </p:stCondLst>
                                        </p:cTn>
                                        <p:tgtEl>
                                          <p:spTgt spid="5"/>
                                        </p:tgtEl>
                                        <p:attrNameLst>
                                          <p:attrName>r</p:attrName>
                                        </p:attrNameLst>
                                      </p:cBhvr>
                                    </p:animRot>
                                    <p:animRot by="120000">
                                      <p:cBhvr>
                                        <p:cTn id="12" dur="600" fill="hold">
                                          <p:stCondLst>
                                            <p:cond delay="2400"/>
                                          </p:stCondLst>
                                        </p:cTn>
                                        <p:tgtEl>
                                          <p:spTgt spid="5"/>
                                        </p:tgtEl>
                                        <p:attrNameLst>
                                          <p:attrName>r</p:attrName>
                                        </p:attrNameLst>
                                      </p:cBhvr>
                                    </p:animRot>
                                  </p:childTnLst>
                                </p:cTn>
                              </p:par>
                              <p:par>
                                <p:cTn id="13" presetID="0" presetClass="path" presetSubtype="0" accel="50000" decel="50000" fill="hold" nodeType="withEffect">
                                  <p:stCondLst>
                                    <p:cond delay="0"/>
                                  </p:stCondLst>
                                  <p:childTnLst>
                                    <p:animMotion origin="layout" path="M -2.08297E-7 -4.47326E-6 C -0.00364 -0.00069 -0.00538 -0.00116 -0.00798 -0.00417 C -0.00868 -0.00741 -0.00989 -0.00972 -0.01059 -0.01273 C -0.01076 -0.01343 -0.01111 -0.01482 -0.01111 -0.01482 C -0.01163 -0.02778 -0.01145 -0.02848 -0.01267 -0.03728 C -0.0118 -0.04469 -0.00989 -0.04237 -0.00416 -0.04168 C -0.00035 -0.0382 -0.00312 -0.03334 0.00052 -0.03172 C 0.00382 -0.03218 0.00677 -0.03427 0.00799 -0.02964 C 0.00816 -0.02547 0.00781 -0.0213 0.00851 -0.0169 C 0.00868 -0.01459 0.0125 -0.01343 0.01371 -0.01204 C 0.01701 -0.00834 0.01753 -0.00278 0.02066 0.00139 C 0.02118 0.00347 0.0217 0.00556 0.02222 0.00764 C 0.02239 0.00834 0.02274 0.00972 0.02274 0.00972 C 0.01996 0.01204 0.01684 0.01297 0.01424 0.01551 C 0.01302 0.01968 0.01007 0.01806 0.00747 0.0176 C 0.00365 0.01574 0.00469 0.01343 0.00417 0.00834 C 0.00365 0.00486 0.00174 0.00185 -2.08297E-7 -4.47326E-6 Z " pathEditMode="relative" ptsTypes="fffffffffffffffff">
                                      <p:cBhvr>
                                        <p:cTn id="14" dur="5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26126772"/>
              </p:ext>
            </p:extLst>
          </p:nvPr>
        </p:nvGraphicFramePr>
        <p:xfrm>
          <a:off x="3987800" y="2397850"/>
          <a:ext cx="4699000" cy="3022600"/>
        </p:xfrm>
        <a:graphic>
          <a:graphicData uri="http://schemas.openxmlformats.org/drawingml/2006/chart">
            <c:chart xmlns:c="http://schemas.openxmlformats.org/drawingml/2006/chart" xmlns:r="http://schemas.openxmlformats.org/officeDocument/2006/relationships" r:id="rId4"/>
          </a:graphicData>
        </a:graphic>
      </p:graphicFrame>
      <p:sp>
        <p:nvSpPr>
          <p:cNvPr id="29698" name="Rectangle 3"/>
          <p:cNvSpPr>
            <a:spLocks noGrp="1" noChangeArrowheads="1"/>
          </p:cNvSpPr>
          <p:nvPr>
            <p:ph type="title"/>
          </p:nvPr>
        </p:nvSpPr>
        <p:spPr>
          <a:xfrm>
            <a:off x="457200" y="305617"/>
            <a:ext cx="8229600" cy="1143000"/>
          </a:xfrm>
        </p:spPr>
        <p:txBody>
          <a:bodyPr/>
          <a:lstStyle/>
          <a:p>
            <a:pPr eaLnBrk="1" hangingPunct="1"/>
            <a:r>
              <a:rPr lang="en-US">
                <a:latin typeface="Times" charset="0"/>
                <a:ea typeface="ＭＳ Ｐゴシック" charset="0"/>
                <a:cs typeface="ＭＳ Ｐゴシック" charset="0"/>
              </a:rPr>
              <a:t>Correlation—Positive</a:t>
            </a:r>
          </a:p>
        </p:txBody>
      </p:sp>
      <p:graphicFrame>
        <p:nvGraphicFramePr>
          <p:cNvPr id="29699" name="Object 3"/>
          <p:cNvGraphicFramePr>
            <a:graphicFrameLocks noChangeAspect="1"/>
          </p:cNvGraphicFramePr>
          <p:nvPr>
            <p:extLst>
              <p:ext uri="{D42A27DB-BD31-4B8C-83A1-F6EECF244321}">
                <p14:modId xmlns:p14="http://schemas.microsoft.com/office/powerpoint/2010/main" val="3332232851"/>
              </p:ext>
            </p:extLst>
          </p:nvPr>
        </p:nvGraphicFramePr>
        <p:xfrm>
          <a:off x="304800" y="2038350"/>
          <a:ext cx="2944813" cy="4305300"/>
        </p:xfrm>
        <a:graphic>
          <a:graphicData uri="http://schemas.openxmlformats.org/presentationml/2006/ole">
            <mc:AlternateContent xmlns:mc="http://schemas.openxmlformats.org/markup-compatibility/2006">
              <mc:Choice xmlns:v="urn:schemas-microsoft-com:vml" Requires="v">
                <p:oleObj spid="_x0000_s16488" name="Worksheet" r:id="rId5" imgW="1930400" imgH="2819400" progId="Excel.Sheet.8">
                  <p:embed/>
                </p:oleObj>
              </mc:Choice>
              <mc:Fallback>
                <p:oleObj name="Worksheet" r:id="rId5" imgW="1930400" imgH="2819400" progId="Excel.Sheet.8">
                  <p:embed/>
                  <p:pic>
                    <p:nvPicPr>
                      <p:cNvPr id="0" name=""/>
                      <p:cNvPicPr>
                        <a:picLocks noChangeAspect="1" noChangeArrowheads="1"/>
                      </p:cNvPicPr>
                      <p:nvPr/>
                    </p:nvPicPr>
                    <p:blipFill>
                      <a:blip r:embed="rId6"/>
                      <a:srcRect/>
                      <a:stretch>
                        <a:fillRect/>
                      </a:stretch>
                    </p:blipFill>
                    <p:spPr bwMode="auto">
                      <a:xfrm>
                        <a:off x="304800" y="2038350"/>
                        <a:ext cx="2944813" cy="4305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9700" name="Text Box 5"/>
          <p:cNvSpPr txBox="1">
            <a:spLocks noChangeArrowheads="1"/>
          </p:cNvSpPr>
          <p:nvPr/>
        </p:nvSpPr>
        <p:spPr bwMode="auto">
          <a:xfrm>
            <a:off x="4632325" y="2727325"/>
            <a:ext cx="56938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.88</a:t>
            </a:r>
          </a:p>
        </p:txBody>
      </p:sp>
      <p:sp>
        <p:nvSpPr>
          <p:cNvPr id="29701" name="TextBox 7"/>
          <p:cNvSpPr txBox="1">
            <a:spLocks noChangeArrowheads="1"/>
          </p:cNvSpPr>
          <p:nvPr/>
        </p:nvSpPr>
        <p:spPr bwMode="auto">
          <a:xfrm>
            <a:off x="5926138" y="5621338"/>
            <a:ext cx="5937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Age</a:t>
            </a:r>
            <a:endParaRPr lang="en-US">
              <a:latin typeface="Arial" charset="0"/>
              <a:cs typeface="Arial" charset="0"/>
            </a:endParaRPr>
          </a:p>
        </p:txBody>
      </p:sp>
      <p:sp>
        <p:nvSpPr>
          <p:cNvPr id="29702" name="TextBox 8"/>
          <p:cNvSpPr txBox="1">
            <a:spLocks noChangeArrowheads="1"/>
          </p:cNvSpPr>
          <p:nvPr/>
        </p:nvSpPr>
        <p:spPr bwMode="auto">
          <a:xfrm rot="16200000">
            <a:off x="2190219" y="3031331"/>
            <a:ext cx="30813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dirty="0">
                <a:latin typeface="Arial" charset="0"/>
                <a:cs typeface="Arial" charset="0"/>
              </a:rPr>
              <a:t>Years of Teaching</a:t>
            </a:r>
          </a:p>
        </p:txBody>
      </p:sp>
    </p:spTree>
    <p:extLst>
      <p:ext uri="{BB962C8B-B14F-4D97-AF65-F5344CB8AC3E}">
        <p14:creationId xmlns:p14="http://schemas.microsoft.com/office/powerpoint/2010/main" val="2335271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2"/>
          <p:cNvGraphicFramePr>
            <a:graphicFrameLocks noChangeAspect="1"/>
          </p:cNvGraphicFramePr>
          <p:nvPr>
            <p:extLst>
              <p:ext uri="{D42A27DB-BD31-4B8C-83A1-F6EECF244321}">
                <p14:modId xmlns:p14="http://schemas.microsoft.com/office/powerpoint/2010/main" val="4198733092"/>
              </p:ext>
            </p:extLst>
          </p:nvPr>
        </p:nvGraphicFramePr>
        <p:xfrm>
          <a:off x="3429459" y="1828800"/>
          <a:ext cx="5835722" cy="3976689"/>
        </p:xfrm>
        <a:graphic>
          <a:graphicData uri="http://schemas.openxmlformats.org/presentationml/2006/ole">
            <mc:AlternateContent xmlns:mc="http://schemas.openxmlformats.org/markup-compatibility/2006">
              <mc:Choice xmlns:v="urn:schemas-microsoft-com:vml" Requires="v">
                <p:oleObj spid="_x0000_s20632" name="Worksheet" r:id="rId4" imgW="5791200" imgH="3810000" progId="Excel.Sheet.8">
                  <p:embed/>
                </p:oleObj>
              </mc:Choice>
              <mc:Fallback>
                <p:oleObj name="Worksheet" r:id="rId4" imgW="5791200" imgH="3810000" progId="Excel.Sheet.8">
                  <p:embed/>
                  <p:pic>
                    <p:nvPicPr>
                      <p:cNvPr id="0" name=""/>
                      <p:cNvPicPr>
                        <a:picLocks noChangeAspect="1" noChangeArrowheads="1"/>
                      </p:cNvPicPr>
                      <p:nvPr/>
                    </p:nvPicPr>
                    <p:blipFill>
                      <a:blip r:embed="rId5"/>
                      <a:srcRect/>
                      <a:stretch>
                        <a:fillRect/>
                      </a:stretch>
                    </p:blipFill>
                    <p:spPr bwMode="auto">
                      <a:xfrm>
                        <a:off x="3429459" y="1828800"/>
                        <a:ext cx="5835722" cy="3976689"/>
                      </a:xfrm>
                      <a:prstGeom prst="rect">
                        <a:avLst/>
                      </a:prstGeom>
                      <a:noFill/>
                      <a:ln>
                        <a:noFill/>
                      </a:ln>
                      <a:effectLst/>
                      <a:extLst/>
                    </p:spPr>
                  </p:pic>
                </p:oleObj>
              </mc:Fallback>
            </mc:AlternateContent>
          </a:graphicData>
        </a:graphic>
      </p:graphicFrame>
      <p:sp>
        <p:nvSpPr>
          <p:cNvPr id="33794" name="Rectangle 3"/>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Correlation—Negative</a:t>
            </a:r>
          </a:p>
        </p:txBody>
      </p:sp>
      <p:graphicFrame>
        <p:nvGraphicFramePr>
          <p:cNvPr id="33795" name="Object 3"/>
          <p:cNvGraphicFramePr>
            <a:graphicFrameLocks noChangeAspect="1"/>
          </p:cNvGraphicFramePr>
          <p:nvPr/>
        </p:nvGraphicFramePr>
        <p:xfrm>
          <a:off x="304800" y="1828800"/>
          <a:ext cx="2941638" cy="4495800"/>
        </p:xfrm>
        <a:graphic>
          <a:graphicData uri="http://schemas.openxmlformats.org/presentationml/2006/ole">
            <mc:AlternateContent xmlns:mc="http://schemas.openxmlformats.org/markup-compatibility/2006">
              <mc:Choice xmlns:v="urn:schemas-microsoft-com:vml" Requires="v">
                <p:oleObj spid="_x0000_s20633" name="Worksheet" r:id="rId6" imgW="1930400" imgH="2946400" progId="Excel.Sheet.8">
                  <p:embed/>
                </p:oleObj>
              </mc:Choice>
              <mc:Fallback>
                <p:oleObj name="Worksheet" r:id="rId6" imgW="1930400" imgH="294640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828800"/>
                        <a:ext cx="2941638" cy="4495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3796" name="Text Box 5"/>
          <p:cNvSpPr txBox="1">
            <a:spLocks noChangeArrowheads="1"/>
          </p:cNvSpPr>
          <p:nvPr/>
        </p:nvSpPr>
        <p:spPr bwMode="auto">
          <a:xfrm>
            <a:off x="6537325" y="2803525"/>
            <a:ext cx="819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-0.71</a:t>
            </a:r>
          </a:p>
        </p:txBody>
      </p:sp>
      <p:sp>
        <p:nvSpPr>
          <p:cNvPr id="33797" name="TextBox 7"/>
          <p:cNvSpPr txBox="1">
            <a:spLocks noChangeArrowheads="1"/>
          </p:cNvSpPr>
          <p:nvPr/>
        </p:nvSpPr>
        <p:spPr bwMode="auto">
          <a:xfrm>
            <a:off x="5519738" y="5621338"/>
            <a:ext cx="24733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Years of Teaching</a:t>
            </a:r>
            <a:endParaRPr lang="en-US">
              <a:latin typeface="Arial" charset="0"/>
              <a:cs typeface="Arial" charset="0"/>
            </a:endParaRPr>
          </a:p>
        </p:txBody>
      </p:sp>
      <p:sp>
        <p:nvSpPr>
          <p:cNvPr id="33798" name="TextBox 8"/>
          <p:cNvSpPr txBox="1">
            <a:spLocks noChangeArrowheads="1"/>
          </p:cNvSpPr>
          <p:nvPr/>
        </p:nvSpPr>
        <p:spPr bwMode="auto">
          <a:xfrm rot="-5400000">
            <a:off x="2251869" y="3031331"/>
            <a:ext cx="30813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Sick Leave Days</a:t>
            </a:r>
          </a:p>
        </p:txBody>
      </p:sp>
      <p:sp>
        <p:nvSpPr>
          <p:cNvPr id="2" name="Rectangle 1"/>
          <p:cNvSpPr/>
          <p:nvPr/>
        </p:nvSpPr>
        <p:spPr>
          <a:xfrm>
            <a:off x="6325127" y="2803525"/>
            <a:ext cx="1269957" cy="673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023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3" name="Object 2"/>
          <p:cNvGraphicFramePr>
            <a:graphicFrameLocks noChangeAspect="1"/>
          </p:cNvGraphicFramePr>
          <p:nvPr>
            <p:extLst>
              <p:ext uri="{D42A27DB-BD31-4B8C-83A1-F6EECF244321}">
                <p14:modId xmlns:p14="http://schemas.microsoft.com/office/powerpoint/2010/main" val="84871595"/>
              </p:ext>
            </p:extLst>
          </p:nvPr>
        </p:nvGraphicFramePr>
        <p:xfrm>
          <a:off x="3429459" y="1828800"/>
          <a:ext cx="5835722" cy="3976689"/>
        </p:xfrm>
        <a:graphic>
          <a:graphicData uri="http://schemas.openxmlformats.org/presentationml/2006/ole">
            <mc:AlternateContent xmlns:mc="http://schemas.openxmlformats.org/markup-compatibility/2006">
              <mc:Choice xmlns:v="urn:schemas-microsoft-com:vml" Requires="v">
                <p:oleObj spid="_x0000_s1154" name="Worksheet" r:id="rId4" imgW="5791200" imgH="3810000" progId="Excel.Sheet.8">
                  <p:embed/>
                </p:oleObj>
              </mc:Choice>
              <mc:Fallback>
                <p:oleObj name="Worksheet" r:id="rId4" imgW="5791200" imgH="3810000" progId="Excel.Sheet.8">
                  <p:embed/>
                  <p:pic>
                    <p:nvPicPr>
                      <p:cNvPr id="0" name=""/>
                      <p:cNvPicPr>
                        <a:picLocks noChangeAspect="1" noChangeArrowheads="1"/>
                      </p:cNvPicPr>
                      <p:nvPr/>
                    </p:nvPicPr>
                    <p:blipFill>
                      <a:blip r:embed="rId5"/>
                      <a:srcRect/>
                      <a:stretch>
                        <a:fillRect/>
                      </a:stretch>
                    </p:blipFill>
                    <p:spPr bwMode="auto">
                      <a:xfrm>
                        <a:off x="3429459" y="1828800"/>
                        <a:ext cx="5835722" cy="3976689"/>
                      </a:xfrm>
                      <a:prstGeom prst="rect">
                        <a:avLst/>
                      </a:prstGeom>
                      <a:noFill/>
                      <a:ln>
                        <a:noFill/>
                      </a:ln>
                      <a:effectLst/>
                      <a:extLst/>
                    </p:spPr>
                  </p:pic>
                </p:oleObj>
              </mc:Fallback>
            </mc:AlternateContent>
          </a:graphicData>
        </a:graphic>
      </p:graphicFrame>
      <p:sp>
        <p:nvSpPr>
          <p:cNvPr id="33794" name="Rectangle 3"/>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Correlation—Negative</a:t>
            </a:r>
          </a:p>
        </p:txBody>
      </p:sp>
      <p:graphicFrame>
        <p:nvGraphicFramePr>
          <p:cNvPr id="33795" name="Object 3"/>
          <p:cNvGraphicFramePr>
            <a:graphicFrameLocks noChangeAspect="1"/>
          </p:cNvGraphicFramePr>
          <p:nvPr/>
        </p:nvGraphicFramePr>
        <p:xfrm>
          <a:off x="304800" y="1828800"/>
          <a:ext cx="2941638" cy="4495800"/>
        </p:xfrm>
        <a:graphic>
          <a:graphicData uri="http://schemas.openxmlformats.org/presentationml/2006/ole">
            <mc:AlternateContent xmlns:mc="http://schemas.openxmlformats.org/markup-compatibility/2006">
              <mc:Choice xmlns:v="urn:schemas-microsoft-com:vml" Requires="v">
                <p:oleObj spid="_x0000_s1155" name="Worksheet" r:id="rId6" imgW="1930400" imgH="2946400" progId="Excel.Sheet.8">
                  <p:embed/>
                </p:oleObj>
              </mc:Choice>
              <mc:Fallback>
                <p:oleObj name="Worksheet" r:id="rId6" imgW="1930400" imgH="294640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828800"/>
                        <a:ext cx="2941638" cy="4495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3796" name="Text Box 5"/>
          <p:cNvSpPr txBox="1">
            <a:spLocks noChangeArrowheads="1"/>
          </p:cNvSpPr>
          <p:nvPr/>
        </p:nvSpPr>
        <p:spPr bwMode="auto">
          <a:xfrm>
            <a:off x="6537325" y="2803525"/>
            <a:ext cx="6719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-.71</a:t>
            </a:r>
          </a:p>
        </p:txBody>
      </p:sp>
      <p:sp>
        <p:nvSpPr>
          <p:cNvPr id="33797" name="TextBox 7"/>
          <p:cNvSpPr txBox="1">
            <a:spLocks noChangeArrowheads="1"/>
          </p:cNvSpPr>
          <p:nvPr/>
        </p:nvSpPr>
        <p:spPr bwMode="auto">
          <a:xfrm>
            <a:off x="5519738" y="5621338"/>
            <a:ext cx="24733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Years of Teaching</a:t>
            </a:r>
            <a:endParaRPr lang="en-US">
              <a:latin typeface="Arial" charset="0"/>
              <a:cs typeface="Arial" charset="0"/>
            </a:endParaRPr>
          </a:p>
        </p:txBody>
      </p:sp>
      <p:sp>
        <p:nvSpPr>
          <p:cNvPr id="33798" name="TextBox 8"/>
          <p:cNvSpPr txBox="1">
            <a:spLocks noChangeArrowheads="1"/>
          </p:cNvSpPr>
          <p:nvPr/>
        </p:nvSpPr>
        <p:spPr bwMode="auto">
          <a:xfrm rot="-5400000">
            <a:off x="2251869" y="3031331"/>
            <a:ext cx="30813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Sick Leave Days</a:t>
            </a:r>
          </a:p>
        </p:txBody>
      </p:sp>
    </p:spTree>
    <p:extLst>
      <p:ext uri="{BB962C8B-B14F-4D97-AF65-F5344CB8AC3E}">
        <p14:creationId xmlns:p14="http://schemas.microsoft.com/office/powerpoint/2010/main" val="2437985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a:t>
            </a:r>
          </a:p>
        </p:txBody>
      </p:sp>
      <p:graphicFrame>
        <p:nvGraphicFramePr>
          <p:cNvPr id="35842" name="Object 2"/>
          <p:cNvGraphicFramePr>
            <a:graphicFrameLocks noChangeAspect="1"/>
          </p:cNvGraphicFramePr>
          <p:nvPr/>
        </p:nvGraphicFramePr>
        <p:xfrm>
          <a:off x="304800" y="1828800"/>
          <a:ext cx="2941638" cy="4495800"/>
        </p:xfrm>
        <a:graphic>
          <a:graphicData uri="http://schemas.openxmlformats.org/presentationml/2006/ole">
            <mc:AlternateContent xmlns:mc="http://schemas.openxmlformats.org/markup-compatibility/2006">
              <mc:Choice xmlns:v="urn:schemas-microsoft-com:vml" Requires="v">
                <p:oleObj spid="_x0000_s22614" name="Worksheet" r:id="rId4" imgW="1930400" imgH="2946400" progId="Excel.Sheet.8">
                  <p:embed/>
                </p:oleObj>
              </mc:Choice>
              <mc:Fallback>
                <p:oleObj name="Worksheet" r:id="rId4" imgW="1930400" imgH="29464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828800"/>
                        <a:ext cx="2941638" cy="4495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37507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Object 2"/>
          <p:cNvGraphicFramePr>
            <a:graphicFrameLocks noChangeAspect="1"/>
          </p:cNvGraphicFramePr>
          <p:nvPr>
            <p:extLst>
              <p:ext uri="{D42A27DB-BD31-4B8C-83A1-F6EECF244321}">
                <p14:modId xmlns:p14="http://schemas.microsoft.com/office/powerpoint/2010/main" val="959460154"/>
              </p:ext>
            </p:extLst>
          </p:nvPr>
        </p:nvGraphicFramePr>
        <p:xfrm>
          <a:off x="3814763" y="2233477"/>
          <a:ext cx="4872037" cy="3865698"/>
        </p:xfrm>
        <a:graphic>
          <a:graphicData uri="http://schemas.openxmlformats.org/presentationml/2006/ole">
            <mc:AlternateContent xmlns:mc="http://schemas.openxmlformats.org/markup-compatibility/2006">
              <mc:Choice xmlns:v="urn:schemas-microsoft-com:vml" Requires="v">
                <p:oleObj spid="_x0000_s24726" name="Worksheet" r:id="rId4" imgW="4699000" imgH="3086100" progId="Excel.Sheet.8">
                  <p:embed/>
                </p:oleObj>
              </mc:Choice>
              <mc:Fallback>
                <p:oleObj name="Worksheet" r:id="rId4" imgW="4699000" imgH="3086100" progId="Excel.Sheet.8">
                  <p:embed/>
                  <p:pic>
                    <p:nvPicPr>
                      <p:cNvPr id="0" name=""/>
                      <p:cNvPicPr>
                        <a:picLocks noChangeAspect="1" noChangeArrowheads="1"/>
                      </p:cNvPicPr>
                      <p:nvPr/>
                    </p:nvPicPr>
                    <p:blipFill>
                      <a:blip r:embed="rId5"/>
                      <a:srcRect/>
                      <a:stretch>
                        <a:fillRect/>
                      </a:stretch>
                    </p:blipFill>
                    <p:spPr bwMode="auto">
                      <a:xfrm>
                        <a:off x="3814763" y="2233477"/>
                        <a:ext cx="4872037" cy="3865698"/>
                      </a:xfrm>
                      <a:prstGeom prst="rect">
                        <a:avLst/>
                      </a:prstGeom>
                      <a:noFill/>
                      <a:ln>
                        <a:noFill/>
                      </a:ln>
                      <a:effectLst/>
                      <a:extLst/>
                    </p:spPr>
                  </p:pic>
                </p:oleObj>
              </mc:Fallback>
            </mc:AlternateContent>
          </a:graphicData>
        </a:graphic>
      </p:graphicFrame>
      <p:sp>
        <p:nvSpPr>
          <p:cNvPr id="37890" name="Rectangle 3"/>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Correlation—None</a:t>
            </a:r>
          </a:p>
        </p:txBody>
      </p:sp>
      <p:graphicFrame>
        <p:nvGraphicFramePr>
          <p:cNvPr id="37891" name="Object 3"/>
          <p:cNvGraphicFramePr>
            <a:graphicFrameLocks noChangeAspect="1"/>
          </p:cNvGraphicFramePr>
          <p:nvPr/>
        </p:nvGraphicFramePr>
        <p:xfrm>
          <a:off x="304800" y="1828800"/>
          <a:ext cx="2941638" cy="4495800"/>
        </p:xfrm>
        <a:graphic>
          <a:graphicData uri="http://schemas.openxmlformats.org/presentationml/2006/ole">
            <mc:AlternateContent xmlns:mc="http://schemas.openxmlformats.org/markup-compatibility/2006">
              <mc:Choice xmlns:v="urn:schemas-microsoft-com:vml" Requires="v">
                <p:oleObj spid="_x0000_s24727" name="Worksheet" r:id="rId6" imgW="1930400" imgH="2946400" progId="Excel.Sheet.8">
                  <p:embed/>
                </p:oleObj>
              </mc:Choice>
              <mc:Fallback>
                <p:oleObj name="Worksheet" r:id="rId6" imgW="1930400" imgH="2946400"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828800"/>
                        <a:ext cx="2941638" cy="4495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7892" name="Text Box 5"/>
          <p:cNvSpPr txBox="1">
            <a:spLocks noChangeArrowheads="1"/>
          </p:cNvSpPr>
          <p:nvPr/>
        </p:nvSpPr>
        <p:spPr bwMode="auto">
          <a:xfrm>
            <a:off x="7070725" y="4860925"/>
            <a:ext cx="67197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-.07</a:t>
            </a:r>
          </a:p>
        </p:txBody>
      </p:sp>
      <p:sp>
        <p:nvSpPr>
          <p:cNvPr id="37893" name="TextBox 7"/>
          <p:cNvSpPr txBox="1">
            <a:spLocks noChangeArrowheads="1"/>
          </p:cNvSpPr>
          <p:nvPr/>
        </p:nvSpPr>
        <p:spPr bwMode="auto">
          <a:xfrm>
            <a:off x="5519738" y="5791200"/>
            <a:ext cx="24733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Sick Leave Days</a:t>
            </a:r>
            <a:endParaRPr lang="en-US">
              <a:latin typeface="Arial" charset="0"/>
              <a:cs typeface="Arial" charset="0"/>
            </a:endParaRPr>
          </a:p>
        </p:txBody>
      </p:sp>
      <p:sp>
        <p:nvSpPr>
          <p:cNvPr id="37894" name="TextBox 8"/>
          <p:cNvSpPr txBox="1">
            <a:spLocks noChangeArrowheads="1"/>
          </p:cNvSpPr>
          <p:nvPr/>
        </p:nvSpPr>
        <p:spPr bwMode="auto">
          <a:xfrm rot="-5400000">
            <a:off x="2167732" y="3031331"/>
            <a:ext cx="30813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400">
                <a:latin typeface="Arial" charset="0"/>
                <a:cs typeface="Arial" charset="0"/>
              </a:rPr>
              <a:t>Class Size</a:t>
            </a:r>
          </a:p>
        </p:txBody>
      </p:sp>
      <p:cxnSp>
        <p:nvCxnSpPr>
          <p:cNvPr id="3" name="Straight Connector 2"/>
          <p:cNvCxnSpPr/>
          <p:nvPr/>
        </p:nvCxnSpPr>
        <p:spPr>
          <a:xfrm>
            <a:off x="4270342" y="3714161"/>
            <a:ext cx="4416458" cy="16025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5009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Correlation Practice</a:t>
            </a:r>
          </a:p>
        </p:txBody>
      </p:sp>
    </p:spTree>
    <p:extLst>
      <p:ext uri="{BB962C8B-B14F-4D97-AF65-F5344CB8AC3E}">
        <p14:creationId xmlns:p14="http://schemas.microsoft.com/office/powerpoint/2010/main" val="132281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Statistics</a:t>
            </a:r>
          </a:p>
        </p:txBody>
      </p:sp>
      <p:sp>
        <p:nvSpPr>
          <p:cNvPr id="3" name="Content Placeholder 2"/>
          <p:cNvSpPr>
            <a:spLocks noGrp="1"/>
          </p:cNvSpPr>
          <p:nvPr>
            <p:ph idx="1"/>
          </p:nvPr>
        </p:nvSpPr>
        <p:spPr/>
        <p:txBody>
          <a:bodyPr>
            <a:normAutofit lnSpcReduction="10000"/>
          </a:bodyPr>
          <a:lstStyle/>
          <a:p>
            <a:r>
              <a:rPr lang="en-US" dirty="0"/>
              <a:t>Summary of the measure of the characteristics of individuals in groups.</a:t>
            </a:r>
          </a:p>
          <a:p>
            <a:r>
              <a:rPr lang="en-US" dirty="0"/>
              <a:t>A descriptive statistic talks about a single characteristics within a given group. Lots of descriptive statistics are summarizing lots of characteristics but all within a given group.</a:t>
            </a:r>
          </a:p>
          <a:p>
            <a:r>
              <a:rPr lang="en-US" dirty="0"/>
              <a:t>Another way to describe the group then would be to talk about the relationship of the descriptive statistics to each other.</a:t>
            </a:r>
          </a:p>
        </p:txBody>
      </p:sp>
    </p:spTree>
    <p:extLst>
      <p:ext uri="{BB962C8B-B14F-4D97-AF65-F5344CB8AC3E}">
        <p14:creationId xmlns:p14="http://schemas.microsoft.com/office/powerpoint/2010/main" val="747512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490472" y="1524000"/>
            <a:ext cx="6608064" cy="4424065"/>
            <a:chOff x="1490472" y="1524000"/>
            <a:chExt cx="6608064" cy="4424065"/>
          </a:xfrm>
        </p:grpSpPr>
        <p:sp>
          <p:nvSpPr>
            <p:cNvPr id="29" name="Rectangle 28"/>
            <p:cNvSpPr/>
            <p:nvPr/>
          </p:nvSpPr>
          <p:spPr bwMode="auto">
            <a:xfrm>
              <a:off x="7031736" y="1524000"/>
              <a:ext cx="1066800" cy="3810000"/>
            </a:xfrm>
            <a:prstGeom prst="rect">
              <a:avLst/>
            </a:prstGeom>
            <a:solidFill>
              <a:schemeClr val="accent1">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128"/>
                <a:cs typeface="ＭＳ Ｐゴシック" charset="-128"/>
              </a:endParaRPr>
            </a:p>
          </p:txBody>
        </p:sp>
        <p:sp>
          <p:nvSpPr>
            <p:cNvPr id="30" name="Rectangle 29"/>
            <p:cNvSpPr/>
            <p:nvPr/>
          </p:nvSpPr>
          <p:spPr bwMode="auto">
            <a:xfrm>
              <a:off x="1490472" y="1524000"/>
              <a:ext cx="1066800" cy="3810000"/>
            </a:xfrm>
            <a:prstGeom prst="rect">
              <a:avLst/>
            </a:prstGeom>
            <a:solidFill>
              <a:schemeClr val="accent1">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128"/>
                <a:cs typeface="ＭＳ Ｐゴシック" charset="-128"/>
              </a:endParaRPr>
            </a:p>
          </p:txBody>
        </p:sp>
        <p:sp>
          <p:nvSpPr>
            <p:cNvPr id="31" name="Text Box 17"/>
            <p:cNvSpPr txBox="1">
              <a:spLocks noChangeArrowheads="1"/>
            </p:cNvSpPr>
            <p:nvPr/>
          </p:nvSpPr>
          <p:spPr bwMode="auto">
            <a:xfrm>
              <a:off x="1600200" y="5486400"/>
              <a:ext cx="80021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High</a:t>
              </a:r>
            </a:p>
          </p:txBody>
        </p:sp>
        <p:sp>
          <p:nvSpPr>
            <p:cNvPr id="34" name="Text Box 17"/>
            <p:cNvSpPr txBox="1">
              <a:spLocks noChangeArrowheads="1"/>
            </p:cNvSpPr>
            <p:nvPr/>
          </p:nvSpPr>
          <p:spPr bwMode="auto">
            <a:xfrm>
              <a:off x="7239000" y="5486400"/>
              <a:ext cx="80021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High</a:t>
              </a:r>
            </a:p>
          </p:txBody>
        </p:sp>
      </p:grpSp>
      <p:grpSp>
        <p:nvGrpSpPr>
          <p:cNvPr id="4" name="Group 3"/>
          <p:cNvGrpSpPr/>
          <p:nvPr/>
        </p:nvGrpSpPr>
        <p:grpSpPr>
          <a:xfrm>
            <a:off x="3697630" y="1523999"/>
            <a:ext cx="2193883" cy="4424066"/>
            <a:chOff x="3697630" y="1523999"/>
            <a:chExt cx="2193883" cy="4424066"/>
          </a:xfrm>
        </p:grpSpPr>
        <p:sp>
          <p:nvSpPr>
            <p:cNvPr id="2" name="Rectangle 1"/>
            <p:cNvSpPr/>
            <p:nvPr/>
          </p:nvSpPr>
          <p:spPr bwMode="auto">
            <a:xfrm>
              <a:off x="3697630" y="1523999"/>
              <a:ext cx="2193883" cy="3805981"/>
            </a:xfrm>
            <a:custGeom>
              <a:avLst/>
              <a:gdLst>
                <a:gd name="connsiteX0" fmla="*/ 0 w 2133600"/>
                <a:gd name="connsiteY0" fmla="*/ 0 h 3810000"/>
                <a:gd name="connsiteX1" fmla="*/ 2133600 w 2133600"/>
                <a:gd name="connsiteY1" fmla="*/ 0 h 3810000"/>
                <a:gd name="connsiteX2" fmla="*/ 2133600 w 2133600"/>
                <a:gd name="connsiteY2" fmla="*/ 3810000 h 3810000"/>
                <a:gd name="connsiteX3" fmla="*/ 0 w 2133600"/>
                <a:gd name="connsiteY3" fmla="*/ 3810000 h 3810000"/>
                <a:gd name="connsiteX4" fmla="*/ 0 w 2133600"/>
                <a:gd name="connsiteY4" fmla="*/ 0 h 3810000"/>
                <a:gd name="connsiteX0" fmla="*/ 0 w 2169770"/>
                <a:gd name="connsiteY0" fmla="*/ 4019 h 3810000"/>
                <a:gd name="connsiteX1" fmla="*/ 2169770 w 2169770"/>
                <a:gd name="connsiteY1" fmla="*/ 0 h 3810000"/>
                <a:gd name="connsiteX2" fmla="*/ 2169770 w 2169770"/>
                <a:gd name="connsiteY2" fmla="*/ 3810000 h 3810000"/>
                <a:gd name="connsiteX3" fmla="*/ 36170 w 2169770"/>
                <a:gd name="connsiteY3" fmla="*/ 3810000 h 3810000"/>
                <a:gd name="connsiteX4" fmla="*/ 0 w 2169770"/>
                <a:gd name="connsiteY4" fmla="*/ 4019 h 3810000"/>
                <a:gd name="connsiteX0" fmla="*/ 0 w 2169770"/>
                <a:gd name="connsiteY0" fmla="*/ 4019 h 3810000"/>
                <a:gd name="connsiteX1" fmla="*/ 2169770 w 2169770"/>
                <a:gd name="connsiteY1" fmla="*/ 0 h 3810000"/>
                <a:gd name="connsiteX2" fmla="*/ 2169770 w 2169770"/>
                <a:gd name="connsiteY2" fmla="*/ 3810000 h 3810000"/>
                <a:gd name="connsiteX3" fmla="*/ 0 w 2169770"/>
                <a:gd name="connsiteY3" fmla="*/ 3801962 h 3810000"/>
                <a:gd name="connsiteX4" fmla="*/ 0 w 2169770"/>
                <a:gd name="connsiteY4" fmla="*/ 4019 h 3810000"/>
                <a:gd name="connsiteX0" fmla="*/ 0 w 2193883"/>
                <a:gd name="connsiteY0" fmla="*/ 4019 h 3810000"/>
                <a:gd name="connsiteX1" fmla="*/ 2193883 w 2193883"/>
                <a:gd name="connsiteY1" fmla="*/ 0 h 3810000"/>
                <a:gd name="connsiteX2" fmla="*/ 2169770 w 2193883"/>
                <a:gd name="connsiteY2" fmla="*/ 3810000 h 3810000"/>
                <a:gd name="connsiteX3" fmla="*/ 0 w 2193883"/>
                <a:gd name="connsiteY3" fmla="*/ 3801962 h 3810000"/>
                <a:gd name="connsiteX4" fmla="*/ 0 w 2193883"/>
                <a:gd name="connsiteY4" fmla="*/ 4019 h 3810000"/>
                <a:gd name="connsiteX0" fmla="*/ 0 w 2193883"/>
                <a:gd name="connsiteY0" fmla="*/ 4019 h 3805981"/>
                <a:gd name="connsiteX1" fmla="*/ 2193883 w 2193883"/>
                <a:gd name="connsiteY1" fmla="*/ 0 h 3805981"/>
                <a:gd name="connsiteX2" fmla="*/ 2185845 w 2193883"/>
                <a:gd name="connsiteY2" fmla="*/ 3805981 h 3805981"/>
                <a:gd name="connsiteX3" fmla="*/ 0 w 2193883"/>
                <a:gd name="connsiteY3" fmla="*/ 3801962 h 3805981"/>
                <a:gd name="connsiteX4" fmla="*/ 0 w 2193883"/>
                <a:gd name="connsiteY4" fmla="*/ 4019 h 380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3883" h="3805981">
                  <a:moveTo>
                    <a:pt x="0" y="4019"/>
                  </a:moveTo>
                  <a:lnTo>
                    <a:pt x="2193883" y="0"/>
                  </a:lnTo>
                  <a:cubicBezTo>
                    <a:pt x="2191204" y="1268660"/>
                    <a:pt x="2188524" y="2537321"/>
                    <a:pt x="2185845" y="3805981"/>
                  </a:cubicBezTo>
                  <a:lnTo>
                    <a:pt x="0" y="3801962"/>
                  </a:lnTo>
                  <a:lnTo>
                    <a:pt x="0" y="4019"/>
                  </a:lnTo>
                  <a:close/>
                </a:path>
              </a:pathLst>
            </a:custGeom>
            <a:solidFill>
              <a:schemeClr val="accent1">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128"/>
                <a:cs typeface="ＭＳ Ｐゴシック" charset="-128"/>
              </a:endParaRPr>
            </a:p>
          </p:txBody>
        </p:sp>
        <p:sp>
          <p:nvSpPr>
            <p:cNvPr id="22" name="Text Box 17"/>
            <p:cNvSpPr txBox="1">
              <a:spLocks noChangeArrowheads="1"/>
            </p:cNvSpPr>
            <p:nvPr/>
          </p:nvSpPr>
          <p:spPr bwMode="auto">
            <a:xfrm>
              <a:off x="3886200" y="5486400"/>
              <a:ext cx="185178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Low or Weak</a:t>
              </a:r>
            </a:p>
          </p:txBody>
        </p:sp>
      </p:grpSp>
      <p:grpSp>
        <p:nvGrpSpPr>
          <p:cNvPr id="7" name="Group 6"/>
          <p:cNvGrpSpPr/>
          <p:nvPr/>
        </p:nvGrpSpPr>
        <p:grpSpPr>
          <a:xfrm>
            <a:off x="2438400" y="1524000"/>
            <a:ext cx="4716725" cy="4424065"/>
            <a:chOff x="2438400" y="1524000"/>
            <a:chExt cx="4716725" cy="4424065"/>
          </a:xfrm>
        </p:grpSpPr>
        <p:sp>
          <p:nvSpPr>
            <p:cNvPr id="26" name="Text Box 17"/>
            <p:cNvSpPr txBox="1">
              <a:spLocks noChangeArrowheads="1"/>
            </p:cNvSpPr>
            <p:nvPr/>
          </p:nvSpPr>
          <p:spPr bwMode="auto">
            <a:xfrm>
              <a:off x="2438400" y="5486400"/>
              <a:ext cx="13639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Moderate</a:t>
              </a:r>
            </a:p>
          </p:txBody>
        </p:sp>
        <p:sp>
          <p:nvSpPr>
            <p:cNvPr id="23" name="Rectangle 22"/>
            <p:cNvSpPr/>
            <p:nvPr/>
          </p:nvSpPr>
          <p:spPr bwMode="auto">
            <a:xfrm>
              <a:off x="2590800" y="1524000"/>
              <a:ext cx="1066800" cy="3810000"/>
            </a:xfrm>
            <a:prstGeom prst="rect">
              <a:avLst/>
            </a:prstGeom>
            <a:solidFill>
              <a:schemeClr val="accent1">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128"/>
                <a:cs typeface="ＭＳ Ｐゴシック" charset="-128"/>
              </a:endParaRPr>
            </a:p>
          </p:txBody>
        </p:sp>
        <p:sp>
          <p:nvSpPr>
            <p:cNvPr id="24" name="Rectangle 23"/>
            <p:cNvSpPr/>
            <p:nvPr/>
          </p:nvSpPr>
          <p:spPr bwMode="auto">
            <a:xfrm>
              <a:off x="5916168" y="1524000"/>
              <a:ext cx="1078992" cy="3810000"/>
            </a:xfrm>
            <a:prstGeom prst="rect">
              <a:avLst/>
            </a:prstGeom>
            <a:solidFill>
              <a:schemeClr val="accent1">
                <a:alpha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a typeface="ＭＳ Ｐゴシック" charset="-128"/>
                <a:cs typeface="ＭＳ Ｐゴシック" charset="-128"/>
              </a:endParaRPr>
            </a:p>
          </p:txBody>
        </p:sp>
        <p:sp>
          <p:nvSpPr>
            <p:cNvPr id="35" name="Text Box 17"/>
            <p:cNvSpPr txBox="1">
              <a:spLocks noChangeArrowheads="1"/>
            </p:cNvSpPr>
            <p:nvPr/>
          </p:nvSpPr>
          <p:spPr bwMode="auto">
            <a:xfrm>
              <a:off x="5791200" y="5486400"/>
              <a:ext cx="13639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Moderate</a:t>
              </a:r>
            </a:p>
          </p:txBody>
        </p:sp>
      </p:grpSp>
      <p:sp>
        <p:nvSpPr>
          <p:cNvPr id="39937" name="Rectangle 2"/>
          <p:cNvSpPr>
            <a:spLocks noGrp="1" noChangeArrowheads="1"/>
          </p:cNvSpPr>
          <p:nvPr>
            <p:ph type="title"/>
          </p:nvPr>
        </p:nvSpPr>
        <p:spPr>
          <a:xfrm>
            <a:off x="703263" y="346075"/>
            <a:ext cx="7772400" cy="1143000"/>
          </a:xfrm>
        </p:spPr>
        <p:txBody>
          <a:bodyPr/>
          <a:lstStyle/>
          <a:p>
            <a:pPr eaLnBrk="1" hangingPunct="1"/>
            <a:r>
              <a:rPr lang="en-US">
                <a:latin typeface="Times" charset="0"/>
                <a:ea typeface="ＭＳ Ｐゴシック" charset="0"/>
                <a:cs typeface="ＭＳ Ｐゴシック" charset="0"/>
              </a:rPr>
              <a:t>Correlation Range</a:t>
            </a:r>
          </a:p>
        </p:txBody>
      </p:sp>
      <p:sp>
        <p:nvSpPr>
          <p:cNvPr id="39938" name="Text Box 7"/>
          <p:cNvSpPr txBox="1">
            <a:spLocks noChangeArrowheads="1"/>
          </p:cNvSpPr>
          <p:nvPr/>
        </p:nvSpPr>
        <p:spPr bwMode="auto">
          <a:xfrm>
            <a:off x="3389313" y="1782763"/>
            <a:ext cx="514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-.3</a:t>
            </a:r>
          </a:p>
        </p:txBody>
      </p:sp>
      <p:sp>
        <p:nvSpPr>
          <p:cNvPr id="39939" name="Text Box 8"/>
          <p:cNvSpPr txBox="1">
            <a:spLocks noChangeArrowheads="1"/>
          </p:cNvSpPr>
          <p:nvPr/>
        </p:nvSpPr>
        <p:spPr bwMode="auto">
          <a:xfrm>
            <a:off x="2274888" y="1782763"/>
            <a:ext cx="514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-.7</a:t>
            </a:r>
          </a:p>
        </p:txBody>
      </p:sp>
      <p:sp>
        <p:nvSpPr>
          <p:cNvPr id="39940" name="Text Box 9"/>
          <p:cNvSpPr txBox="1">
            <a:spLocks noChangeArrowheads="1"/>
          </p:cNvSpPr>
          <p:nvPr/>
        </p:nvSpPr>
        <p:spPr bwMode="auto">
          <a:xfrm>
            <a:off x="1147763" y="1782763"/>
            <a:ext cx="6667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-1.0</a:t>
            </a:r>
          </a:p>
        </p:txBody>
      </p:sp>
      <p:sp>
        <p:nvSpPr>
          <p:cNvPr id="39941" name="Text Box 10"/>
          <p:cNvSpPr txBox="1">
            <a:spLocks noChangeArrowheads="1"/>
          </p:cNvSpPr>
          <p:nvPr/>
        </p:nvSpPr>
        <p:spPr bwMode="auto">
          <a:xfrm>
            <a:off x="5684838" y="1782763"/>
            <a:ext cx="4127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.3</a:t>
            </a:r>
          </a:p>
        </p:txBody>
      </p:sp>
      <p:sp>
        <p:nvSpPr>
          <p:cNvPr id="39942" name="Text Box 11"/>
          <p:cNvSpPr txBox="1">
            <a:spLocks noChangeArrowheads="1"/>
          </p:cNvSpPr>
          <p:nvPr/>
        </p:nvSpPr>
        <p:spPr bwMode="auto">
          <a:xfrm>
            <a:off x="6767513" y="1782763"/>
            <a:ext cx="4127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.7</a:t>
            </a:r>
          </a:p>
        </p:txBody>
      </p:sp>
      <p:sp>
        <p:nvSpPr>
          <p:cNvPr id="39943" name="Text Box 12"/>
          <p:cNvSpPr txBox="1">
            <a:spLocks noChangeArrowheads="1"/>
          </p:cNvSpPr>
          <p:nvPr/>
        </p:nvSpPr>
        <p:spPr bwMode="auto">
          <a:xfrm>
            <a:off x="7816850" y="1782763"/>
            <a:ext cx="565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1.0</a:t>
            </a:r>
          </a:p>
        </p:txBody>
      </p:sp>
      <p:sp>
        <p:nvSpPr>
          <p:cNvPr id="39944" name="Text Box 13"/>
          <p:cNvSpPr txBox="1">
            <a:spLocks noChangeArrowheads="1"/>
          </p:cNvSpPr>
          <p:nvPr/>
        </p:nvSpPr>
        <p:spPr bwMode="auto">
          <a:xfrm>
            <a:off x="4643438" y="1782763"/>
            <a:ext cx="336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t>0</a:t>
            </a:r>
          </a:p>
        </p:txBody>
      </p:sp>
      <p:sp>
        <p:nvSpPr>
          <p:cNvPr id="39945" name="Text Box 17"/>
          <p:cNvSpPr txBox="1">
            <a:spLocks noChangeArrowheads="1"/>
          </p:cNvSpPr>
          <p:nvPr/>
        </p:nvSpPr>
        <p:spPr bwMode="auto">
          <a:xfrm rot="16200000">
            <a:off x="3737565" y="3386736"/>
            <a:ext cx="20208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dirty="0"/>
              <a:t>No Correlation</a:t>
            </a:r>
          </a:p>
        </p:txBody>
      </p:sp>
      <p:sp>
        <p:nvSpPr>
          <p:cNvPr id="39946" name="Text Box 18"/>
          <p:cNvSpPr txBox="1">
            <a:spLocks noChangeArrowheads="1"/>
          </p:cNvSpPr>
          <p:nvPr/>
        </p:nvSpPr>
        <p:spPr bwMode="auto">
          <a:xfrm>
            <a:off x="209550" y="3108325"/>
            <a:ext cx="2489200"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t>Variables change in opposite directions</a:t>
            </a:r>
          </a:p>
        </p:txBody>
      </p:sp>
      <p:sp>
        <p:nvSpPr>
          <p:cNvPr id="39947" name="Text Box 19"/>
          <p:cNvSpPr txBox="1">
            <a:spLocks noChangeArrowheads="1"/>
          </p:cNvSpPr>
          <p:nvPr/>
        </p:nvSpPr>
        <p:spPr bwMode="auto">
          <a:xfrm>
            <a:off x="6372225" y="3108325"/>
            <a:ext cx="2405063" cy="1187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a:t>Variables change in the same direction </a:t>
            </a:r>
          </a:p>
        </p:txBody>
      </p:sp>
      <p:sp>
        <p:nvSpPr>
          <p:cNvPr id="39948" name="Line 25"/>
          <p:cNvSpPr>
            <a:spLocks noChangeShapeType="1"/>
          </p:cNvSpPr>
          <p:nvPr/>
        </p:nvSpPr>
        <p:spPr bwMode="auto">
          <a:xfrm>
            <a:off x="1446213" y="2503488"/>
            <a:ext cx="6688137" cy="174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49" name="Line 26"/>
          <p:cNvSpPr>
            <a:spLocks noChangeShapeType="1"/>
          </p:cNvSpPr>
          <p:nvPr/>
        </p:nvSpPr>
        <p:spPr bwMode="auto">
          <a:xfrm>
            <a:off x="1463675" y="2298700"/>
            <a:ext cx="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50" name="Line 27"/>
          <p:cNvSpPr>
            <a:spLocks noChangeShapeType="1"/>
          </p:cNvSpPr>
          <p:nvPr/>
        </p:nvSpPr>
        <p:spPr bwMode="auto">
          <a:xfrm>
            <a:off x="2573338" y="2298700"/>
            <a:ext cx="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51" name="Line 28"/>
          <p:cNvSpPr>
            <a:spLocks noChangeShapeType="1"/>
          </p:cNvSpPr>
          <p:nvPr/>
        </p:nvSpPr>
        <p:spPr bwMode="auto">
          <a:xfrm>
            <a:off x="4792663" y="2298700"/>
            <a:ext cx="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52" name="Line 29"/>
          <p:cNvSpPr>
            <a:spLocks noChangeShapeType="1"/>
          </p:cNvSpPr>
          <p:nvPr/>
        </p:nvSpPr>
        <p:spPr bwMode="auto">
          <a:xfrm>
            <a:off x="8121650" y="2298700"/>
            <a:ext cx="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53" name="Line 30"/>
          <p:cNvSpPr>
            <a:spLocks noChangeShapeType="1"/>
          </p:cNvSpPr>
          <p:nvPr/>
        </p:nvSpPr>
        <p:spPr bwMode="auto">
          <a:xfrm>
            <a:off x="7011988" y="2298700"/>
            <a:ext cx="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54" name="Line 31"/>
          <p:cNvSpPr>
            <a:spLocks noChangeShapeType="1"/>
          </p:cNvSpPr>
          <p:nvPr/>
        </p:nvSpPr>
        <p:spPr bwMode="auto">
          <a:xfrm>
            <a:off x="5902325" y="2298700"/>
            <a:ext cx="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55" name="Line 32"/>
          <p:cNvSpPr>
            <a:spLocks noChangeShapeType="1"/>
          </p:cNvSpPr>
          <p:nvPr/>
        </p:nvSpPr>
        <p:spPr bwMode="auto">
          <a:xfrm>
            <a:off x="3683000" y="2298700"/>
            <a:ext cx="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810707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A06A-ECF4-6D49-817F-4B19CA7947C0}"/>
              </a:ext>
            </a:extLst>
          </p:cNvPr>
          <p:cNvSpPr>
            <a:spLocks noGrp="1"/>
          </p:cNvSpPr>
          <p:nvPr>
            <p:ph type="title"/>
          </p:nvPr>
        </p:nvSpPr>
        <p:spPr/>
        <p:txBody>
          <a:bodyPr/>
          <a:lstStyle/>
          <a:p>
            <a:r>
              <a:rPr lang="en-US" dirty="0"/>
              <a:t>Correlation Questions</a:t>
            </a:r>
          </a:p>
        </p:txBody>
      </p:sp>
      <p:sp>
        <p:nvSpPr>
          <p:cNvPr id="3" name="Content Placeholder 2">
            <a:extLst>
              <a:ext uri="{FF2B5EF4-FFF2-40B4-BE49-F238E27FC236}">
                <a16:creationId xmlns:a16="http://schemas.microsoft.com/office/drawing/2014/main" id="{CEDCE124-52AF-FE44-9530-2CF849BA454E}"/>
              </a:ext>
            </a:extLst>
          </p:cNvPr>
          <p:cNvSpPr>
            <a:spLocks noGrp="1"/>
          </p:cNvSpPr>
          <p:nvPr>
            <p:ph idx="1"/>
          </p:nvPr>
        </p:nvSpPr>
        <p:spPr/>
        <p:txBody>
          <a:bodyPr/>
          <a:lstStyle/>
          <a:p>
            <a:r>
              <a:rPr lang="en-US" dirty="0"/>
              <a:t>How close are two variables to having a linear relationship with each other?</a:t>
            </a:r>
          </a:p>
          <a:p>
            <a:r>
              <a:rPr lang="en-US" dirty="0"/>
              <a:t>How well does one variable describe another?</a:t>
            </a:r>
          </a:p>
          <a:p>
            <a:r>
              <a:rPr lang="en-US" dirty="0"/>
              <a:t>How far are the points in a scatter plot from the best fit line?</a:t>
            </a:r>
          </a:p>
          <a:p>
            <a:r>
              <a:rPr lang="en-US" dirty="0"/>
              <a:t>Does it help to describe a group by talking about the strength of the relationship between variables?</a:t>
            </a:r>
          </a:p>
          <a:p>
            <a:endParaRPr lang="en-US" dirty="0"/>
          </a:p>
        </p:txBody>
      </p:sp>
    </p:spTree>
    <p:extLst>
      <p:ext uri="{BB962C8B-B14F-4D97-AF65-F5344CB8AC3E}">
        <p14:creationId xmlns:p14="http://schemas.microsoft.com/office/powerpoint/2010/main" val="3238989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 Practice</a:t>
            </a:r>
          </a:p>
        </p:txBody>
      </p:sp>
      <p:sp>
        <p:nvSpPr>
          <p:cNvPr id="46082" name="Rectangle 4"/>
          <p:cNvSpPr>
            <a:spLocks noGrp="1" noChangeArrowheads="1"/>
          </p:cNvSpPr>
          <p:nvPr>
            <p:ph type="body" idx="1"/>
          </p:nvPr>
        </p:nvSpPr>
        <p:spPr/>
        <p:txBody>
          <a:bodyPr/>
          <a:lstStyle/>
          <a:p>
            <a:pPr marL="609600" indent="-609600" eaLnBrk="1" hangingPunct="1">
              <a:buFontTx/>
              <a:buAutoNum type="arabicPeriod"/>
            </a:pPr>
            <a:r>
              <a:rPr lang="en-US" dirty="0">
                <a:latin typeface="Times" charset="0"/>
                <a:ea typeface="ＭＳ Ｐゴシック" charset="0"/>
                <a:cs typeface="ＭＳ Ｐゴシック" charset="0"/>
              </a:rPr>
              <a:t>Download </a:t>
            </a:r>
            <a:r>
              <a:rPr lang="en-US" dirty="0" err="1">
                <a:latin typeface="Times" charset="0"/>
                <a:ea typeface="ＭＳ Ｐゴシック" charset="0"/>
                <a:cs typeface="ＭＳ Ｐゴシック" charset="0"/>
              </a:rPr>
              <a:t>Pinecrest</a:t>
            </a:r>
            <a:r>
              <a:rPr lang="en-US" dirty="0">
                <a:latin typeface="Times" charset="0"/>
                <a:ea typeface="ＭＳ Ｐゴシック" charset="0"/>
                <a:cs typeface="ＭＳ Ｐゴシック" charset="0"/>
              </a:rPr>
              <a:t> Data</a:t>
            </a:r>
          </a:p>
          <a:p>
            <a:pPr marL="609600" indent="-609600" eaLnBrk="1" hangingPunct="1">
              <a:buFontTx/>
              <a:buAutoNum type="arabicPeriod"/>
            </a:pPr>
            <a:r>
              <a:rPr lang="en-US" dirty="0">
                <a:latin typeface="Times" charset="0"/>
                <a:ea typeface="ＭＳ Ｐゴシック" charset="0"/>
                <a:cs typeface="ＭＳ Ｐゴシック" charset="0"/>
              </a:rPr>
              <a:t>Produce scatterplots and correlations for all of the tests and GPAs (all 5).</a:t>
            </a:r>
          </a:p>
          <a:p>
            <a:pPr marL="609600" indent="-609600" eaLnBrk="1" hangingPunct="1">
              <a:buFontTx/>
              <a:buAutoNum type="arabicPeriod"/>
            </a:pPr>
            <a:r>
              <a:rPr lang="en-US" dirty="0">
                <a:latin typeface="Times" charset="0"/>
                <a:ea typeface="ＭＳ Ｐゴシック" charset="0"/>
                <a:cs typeface="ＭＳ Ｐゴシック" charset="0"/>
              </a:rPr>
              <a:t>Correlation matrix</a:t>
            </a:r>
          </a:p>
          <a:p>
            <a:pPr marL="609600" indent="-609600" eaLnBrk="1" hangingPunct="1">
              <a:buFontTx/>
              <a:buAutoNum type="arabicPeriod"/>
            </a:pPr>
            <a:r>
              <a:rPr lang="en-US" dirty="0">
                <a:latin typeface="Times" charset="0"/>
                <a:ea typeface="ＭＳ Ｐゴシック" charset="0"/>
                <a:cs typeface="ＭＳ Ｐゴシック" charset="0"/>
              </a:rPr>
              <a:t>What do you know?</a:t>
            </a:r>
          </a:p>
        </p:txBody>
      </p:sp>
    </p:spTree>
    <p:extLst>
      <p:ext uri="{BB962C8B-B14F-4D97-AF65-F5344CB8AC3E}">
        <p14:creationId xmlns:p14="http://schemas.microsoft.com/office/powerpoint/2010/main" val="108268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Reporting Correlations</a:t>
            </a:r>
          </a:p>
        </p:txBody>
      </p:sp>
      <p:sp>
        <p:nvSpPr>
          <p:cNvPr id="52226" name="Rectangle 3"/>
          <p:cNvSpPr>
            <a:spLocks noGrp="1" noChangeArrowheads="1"/>
          </p:cNvSpPr>
          <p:nvPr>
            <p:ph type="body" idx="1"/>
          </p:nvPr>
        </p:nvSpPr>
        <p:spPr/>
        <p:txBody>
          <a:bodyPr/>
          <a:lstStyle/>
          <a:p>
            <a:pPr eaLnBrk="1" hangingPunct="1"/>
            <a:r>
              <a:rPr lang="en-US" dirty="0">
                <a:latin typeface="Times" charset="0"/>
                <a:ea typeface="ＭＳ Ｐゴシック" charset="0"/>
                <a:cs typeface="ＭＳ Ｐゴシック" charset="0"/>
              </a:rPr>
              <a:t>In the results section list the sample size, two variables compared and the two decimal point correlation number.</a:t>
            </a:r>
          </a:p>
          <a:p>
            <a:pPr eaLnBrk="1" hangingPunct="1"/>
            <a:r>
              <a:rPr lang="en-US" dirty="0">
                <a:latin typeface="Times" charset="0"/>
                <a:ea typeface="ＭＳ Ｐゴシック" charset="0"/>
                <a:cs typeface="ＭＳ Ｐゴシック" charset="0"/>
              </a:rPr>
              <a:t>“In the comparison of number of referrals and </a:t>
            </a:r>
            <a:r>
              <a:rPr lang="en-US" dirty="0" err="1">
                <a:latin typeface="Times" charset="0"/>
                <a:ea typeface="ＭＳ Ｐゴシック" charset="0"/>
                <a:cs typeface="ＭＳ Ｐゴシック" charset="0"/>
              </a:rPr>
              <a:t>gpa</a:t>
            </a:r>
            <a:r>
              <a:rPr lang="en-US" dirty="0">
                <a:latin typeface="Times" charset="0"/>
                <a:ea typeface="ＭＳ Ｐゴシック" charset="0"/>
                <a:cs typeface="ＭＳ Ｐゴシック" charset="0"/>
              </a:rPr>
              <a:t> for 36 students the correlation was .73.”</a:t>
            </a:r>
          </a:p>
          <a:p>
            <a:pPr eaLnBrk="1" hangingPunct="1"/>
            <a:r>
              <a:rPr lang="en-US" dirty="0">
                <a:latin typeface="Times" charset="0"/>
                <a:ea typeface="ＭＳ Ｐゴシック" charset="0"/>
                <a:cs typeface="ＭＳ Ｐゴシック" charset="0"/>
              </a:rPr>
              <a:t>Do not</a:t>
            </a:r>
            <a:r>
              <a:rPr lang="en-US" altLang="ja-JP" dirty="0">
                <a:latin typeface="Times" charset="0"/>
                <a:ea typeface="ＭＳ Ｐゴシック" charset="0"/>
                <a:cs typeface="ＭＳ Ｐゴシック" charset="0"/>
              </a:rPr>
              <a:t> make a correlation table unless you have more than two variables that are being compared.</a:t>
            </a:r>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211574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2226">
                                            <p:txEl>
                                              <p:pRg st="0" end="0"/>
                                            </p:txEl>
                                          </p:spTgt>
                                        </p:tgtEl>
                                        <p:attrNameLst>
                                          <p:attrName>ppt_c</p:attrName>
                                        </p:attrNameLst>
                                      </p:cBhvr>
                                      <p:to>
                                        <a:srgbClr val="999999"/>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2226">
                                            <p:txEl>
                                              <p:pRg st="1" end="1"/>
                                            </p:txEl>
                                          </p:spTgt>
                                        </p:tgtEl>
                                        <p:attrNameLst>
                                          <p:attrName>ppt_c</p:attrName>
                                        </p:attrNameLst>
                                      </p:cBhvr>
                                      <p:to>
                                        <a:srgbClr val="999999"/>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96938" y="1481138"/>
          <a:ext cx="7289800" cy="3140075"/>
        </p:xfrm>
        <a:graphic>
          <a:graphicData uri="http://schemas.openxmlformats.org/drawingml/2006/table">
            <a:tbl>
              <a:tblPr/>
              <a:tblGrid>
                <a:gridCol w="1457960">
                  <a:extLst>
                    <a:ext uri="{9D8B030D-6E8A-4147-A177-3AD203B41FA5}">
                      <a16:colId xmlns:a16="http://schemas.microsoft.com/office/drawing/2014/main" val="20000"/>
                    </a:ext>
                  </a:extLst>
                </a:gridCol>
                <a:gridCol w="1457960">
                  <a:extLst>
                    <a:ext uri="{9D8B030D-6E8A-4147-A177-3AD203B41FA5}">
                      <a16:colId xmlns:a16="http://schemas.microsoft.com/office/drawing/2014/main" val="20001"/>
                    </a:ext>
                  </a:extLst>
                </a:gridCol>
                <a:gridCol w="1457960">
                  <a:extLst>
                    <a:ext uri="{9D8B030D-6E8A-4147-A177-3AD203B41FA5}">
                      <a16:colId xmlns:a16="http://schemas.microsoft.com/office/drawing/2014/main" val="20002"/>
                    </a:ext>
                  </a:extLst>
                </a:gridCol>
                <a:gridCol w="1457960">
                  <a:extLst>
                    <a:ext uri="{9D8B030D-6E8A-4147-A177-3AD203B41FA5}">
                      <a16:colId xmlns:a16="http://schemas.microsoft.com/office/drawing/2014/main" val="20003"/>
                    </a:ext>
                  </a:extLst>
                </a:gridCol>
                <a:gridCol w="1457960">
                  <a:extLst>
                    <a:ext uri="{9D8B030D-6E8A-4147-A177-3AD203B41FA5}">
                      <a16:colId xmlns:a16="http://schemas.microsoft.com/office/drawing/2014/main" val="20004"/>
                    </a:ext>
                  </a:extLst>
                </a:gridCol>
              </a:tblGrid>
              <a:tr h="628015">
                <a:tc>
                  <a:txBody>
                    <a:bodyPr/>
                    <a:lstStyle/>
                    <a:p>
                      <a:pPr algn="l" fontAlgn="ctr"/>
                      <a:r>
                        <a:rPr lang="en-US" sz="2100" b="0" i="0" u="none" strike="noStrike">
                          <a:solidFill>
                            <a:srgbClr val="000000"/>
                          </a:solidFill>
                          <a:effectLst/>
                          <a:latin typeface="Calibri"/>
                        </a:rPr>
                        <a:t> </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Var1</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Var2</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Var3</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28015">
                <a:tc>
                  <a:txBody>
                    <a:bodyPr/>
                    <a:lstStyle/>
                    <a:p>
                      <a:pPr algn="ctr" fontAlgn="ctr"/>
                      <a:r>
                        <a:rPr lang="en-US" sz="2100" b="0" i="0" u="none" strike="noStrike">
                          <a:solidFill>
                            <a:srgbClr val="000000"/>
                          </a:solidFill>
                          <a:effectLst/>
                          <a:latin typeface="Calibri"/>
                        </a:rPr>
                        <a:t>Var1</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100" b="0" i="0" u="none" strike="noStrike">
                          <a:solidFill>
                            <a:srgbClr val="000000"/>
                          </a:solidFill>
                          <a:effectLst/>
                          <a:latin typeface="Calibri"/>
                        </a:rPr>
                        <a:t>1</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100" b="0" i="0" u="none" strike="noStrike">
                          <a:solidFill>
                            <a:srgbClr val="000000"/>
                          </a:solidFill>
                          <a:effectLst/>
                          <a:latin typeface="Calibri"/>
                        </a:rPr>
                        <a:t>-0.44</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628015">
                <a:tc>
                  <a:txBody>
                    <a:bodyPr/>
                    <a:lstStyle/>
                    <a:p>
                      <a:pPr algn="ctr" fontAlgn="ctr"/>
                      <a:r>
                        <a:rPr lang="en-US" sz="2100" b="0" i="0" u="none" strike="noStrike">
                          <a:solidFill>
                            <a:srgbClr val="000000"/>
                          </a:solidFill>
                          <a:effectLst/>
                          <a:latin typeface="Calibri"/>
                        </a:rPr>
                        <a:t>Var2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1</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-0.02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628015">
                <a:tc>
                  <a:txBody>
                    <a:bodyPr/>
                    <a:lstStyle/>
                    <a:p>
                      <a:pPr algn="ctr" fontAlgn="ctr"/>
                      <a:r>
                        <a:rPr lang="en-US" sz="2100" b="0" i="0" u="none" strike="noStrike">
                          <a:solidFill>
                            <a:srgbClr val="000000"/>
                          </a:solidFill>
                          <a:effectLst/>
                          <a:latin typeface="Calibri"/>
                        </a:rPr>
                        <a:t>Var3</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-0.02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1</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628015">
                <a:tc>
                  <a:txBody>
                    <a:bodyPr/>
                    <a:lstStyle/>
                    <a:p>
                      <a:pPr algn="ctr" fontAlgn="ctr"/>
                      <a:r>
                        <a:rPr lang="en-US" sz="2100" b="0" i="0" u="none" strike="noStrike">
                          <a:solidFill>
                            <a:srgbClr val="000000"/>
                          </a:solidFill>
                          <a:effectLst/>
                          <a:latin typeface="Calibri"/>
                        </a:rPr>
                        <a:t>Var4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-0.44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dirty="0">
                          <a:solidFill>
                            <a:srgbClr val="000000"/>
                          </a:solidFill>
                          <a:effectLst/>
                          <a:latin typeface="Calibri"/>
                        </a:rPr>
                        <a:t>1</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4301" name="Title 2"/>
          <p:cNvSpPr txBox="1">
            <a:spLocks/>
          </p:cNvSpPr>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Times" charset="0"/>
                <a:ea typeface="ＭＳ Ｐゴシック" charset="0"/>
                <a:cs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3600"/>
              <a:t>Correlation Table</a:t>
            </a:r>
          </a:p>
        </p:txBody>
      </p:sp>
    </p:spTree>
    <p:extLst>
      <p:ext uri="{BB962C8B-B14F-4D97-AF65-F5344CB8AC3E}">
        <p14:creationId xmlns:p14="http://schemas.microsoft.com/office/powerpoint/2010/main" val="2720739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96938" y="1481138"/>
          <a:ext cx="7289800" cy="3140075"/>
        </p:xfrm>
        <a:graphic>
          <a:graphicData uri="http://schemas.openxmlformats.org/drawingml/2006/table">
            <a:tbl>
              <a:tblPr/>
              <a:tblGrid>
                <a:gridCol w="1457960">
                  <a:extLst>
                    <a:ext uri="{9D8B030D-6E8A-4147-A177-3AD203B41FA5}">
                      <a16:colId xmlns:a16="http://schemas.microsoft.com/office/drawing/2014/main" val="20000"/>
                    </a:ext>
                  </a:extLst>
                </a:gridCol>
                <a:gridCol w="1457960">
                  <a:extLst>
                    <a:ext uri="{9D8B030D-6E8A-4147-A177-3AD203B41FA5}">
                      <a16:colId xmlns:a16="http://schemas.microsoft.com/office/drawing/2014/main" val="20001"/>
                    </a:ext>
                  </a:extLst>
                </a:gridCol>
                <a:gridCol w="1457960">
                  <a:extLst>
                    <a:ext uri="{9D8B030D-6E8A-4147-A177-3AD203B41FA5}">
                      <a16:colId xmlns:a16="http://schemas.microsoft.com/office/drawing/2014/main" val="20002"/>
                    </a:ext>
                  </a:extLst>
                </a:gridCol>
                <a:gridCol w="1457960">
                  <a:extLst>
                    <a:ext uri="{9D8B030D-6E8A-4147-A177-3AD203B41FA5}">
                      <a16:colId xmlns:a16="http://schemas.microsoft.com/office/drawing/2014/main" val="20003"/>
                    </a:ext>
                  </a:extLst>
                </a:gridCol>
                <a:gridCol w="1457960">
                  <a:extLst>
                    <a:ext uri="{9D8B030D-6E8A-4147-A177-3AD203B41FA5}">
                      <a16:colId xmlns:a16="http://schemas.microsoft.com/office/drawing/2014/main" val="20004"/>
                    </a:ext>
                  </a:extLst>
                </a:gridCol>
              </a:tblGrid>
              <a:tr h="628015">
                <a:tc>
                  <a:txBody>
                    <a:bodyPr/>
                    <a:lstStyle/>
                    <a:p>
                      <a:pPr algn="l" fontAlgn="ctr"/>
                      <a:r>
                        <a:rPr lang="en-US" sz="2100" b="0" i="0" u="none" strike="noStrike">
                          <a:solidFill>
                            <a:srgbClr val="000000"/>
                          </a:solidFill>
                          <a:effectLst/>
                          <a:latin typeface="Calibri"/>
                        </a:rPr>
                        <a:t> </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Var1</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Var2</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Var3</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28015">
                <a:tc>
                  <a:txBody>
                    <a:bodyPr/>
                    <a:lstStyle/>
                    <a:p>
                      <a:pPr algn="ctr" fontAlgn="ctr"/>
                      <a:r>
                        <a:rPr lang="en-US" sz="2100" b="0" i="0" u="none" strike="noStrike">
                          <a:solidFill>
                            <a:srgbClr val="000000"/>
                          </a:solidFill>
                          <a:effectLst/>
                          <a:latin typeface="Calibri"/>
                        </a:rPr>
                        <a:t>Var1</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100" b="0" i="0" u="none" strike="noStrike">
                          <a:solidFill>
                            <a:srgbClr val="000000"/>
                          </a:solidFill>
                          <a:effectLst/>
                          <a:latin typeface="Calibri"/>
                        </a:rPr>
                        <a:t>-0.44</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628015">
                <a:tc>
                  <a:txBody>
                    <a:bodyPr/>
                    <a:lstStyle/>
                    <a:p>
                      <a:pPr algn="ctr" fontAlgn="ctr"/>
                      <a:r>
                        <a:rPr lang="en-US" sz="2100" b="0" i="0" u="none" strike="noStrike">
                          <a:solidFill>
                            <a:srgbClr val="000000"/>
                          </a:solidFill>
                          <a:effectLst/>
                          <a:latin typeface="Calibri"/>
                        </a:rPr>
                        <a:t>Var2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-0.02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628015">
                <a:tc>
                  <a:txBody>
                    <a:bodyPr/>
                    <a:lstStyle/>
                    <a:p>
                      <a:pPr algn="ctr" fontAlgn="ctr"/>
                      <a:r>
                        <a:rPr lang="en-US" sz="2100" b="0" i="0" u="none" strike="noStrike">
                          <a:solidFill>
                            <a:srgbClr val="000000"/>
                          </a:solidFill>
                          <a:effectLst/>
                          <a:latin typeface="Calibri"/>
                        </a:rPr>
                        <a:t>Var3</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-0.02</a:t>
                      </a:r>
                    </a:p>
                  </a:txBody>
                  <a:tcPr marL="22430" marR="22430"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628015">
                <a:tc>
                  <a:txBody>
                    <a:bodyPr/>
                    <a:lstStyle/>
                    <a:p>
                      <a:pPr algn="ctr" fontAlgn="ctr"/>
                      <a:r>
                        <a:rPr lang="en-US" sz="2100" b="0" i="0" u="none" strike="noStrike">
                          <a:solidFill>
                            <a:srgbClr val="000000"/>
                          </a:solidFill>
                          <a:effectLst/>
                          <a:latin typeface="Calibri"/>
                        </a:rPr>
                        <a:t>Var4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-0.44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5325" name="Title 2"/>
          <p:cNvSpPr txBox="1">
            <a:spLocks/>
          </p:cNvSpPr>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Times" charset="0"/>
                <a:ea typeface="ＭＳ Ｐゴシック" charset="0"/>
                <a:cs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3600"/>
              <a:t>Correlation Table</a:t>
            </a:r>
          </a:p>
        </p:txBody>
      </p:sp>
    </p:spTree>
    <p:extLst>
      <p:ext uri="{BB962C8B-B14F-4D97-AF65-F5344CB8AC3E}">
        <p14:creationId xmlns:p14="http://schemas.microsoft.com/office/powerpoint/2010/main" val="3310501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96938" y="1481138"/>
          <a:ext cx="7289800" cy="3140075"/>
        </p:xfrm>
        <a:graphic>
          <a:graphicData uri="http://schemas.openxmlformats.org/drawingml/2006/table">
            <a:tbl>
              <a:tblPr/>
              <a:tblGrid>
                <a:gridCol w="1457960">
                  <a:extLst>
                    <a:ext uri="{9D8B030D-6E8A-4147-A177-3AD203B41FA5}">
                      <a16:colId xmlns:a16="http://schemas.microsoft.com/office/drawing/2014/main" val="20000"/>
                    </a:ext>
                  </a:extLst>
                </a:gridCol>
                <a:gridCol w="1457960">
                  <a:extLst>
                    <a:ext uri="{9D8B030D-6E8A-4147-A177-3AD203B41FA5}">
                      <a16:colId xmlns:a16="http://schemas.microsoft.com/office/drawing/2014/main" val="20001"/>
                    </a:ext>
                  </a:extLst>
                </a:gridCol>
                <a:gridCol w="1457960">
                  <a:extLst>
                    <a:ext uri="{9D8B030D-6E8A-4147-A177-3AD203B41FA5}">
                      <a16:colId xmlns:a16="http://schemas.microsoft.com/office/drawing/2014/main" val="20002"/>
                    </a:ext>
                  </a:extLst>
                </a:gridCol>
                <a:gridCol w="1457960">
                  <a:extLst>
                    <a:ext uri="{9D8B030D-6E8A-4147-A177-3AD203B41FA5}">
                      <a16:colId xmlns:a16="http://schemas.microsoft.com/office/drawing/2014/main" val="20003"/>
                    </a:ext>
                  </a:extLst>
                </a:gridCol>
                <a:gridCol w="1457960">
                  <a:extLst>
                    <a:ext uri="{9D8B030D-6E8A-4147-A177-3AD203B41FA5}">
                      <a16:colId xmlns:a16="http://schemas.microsoft.com/office/drawing/2014/main" val="20004"/>
                    </a:ext>
                  </a:extLst>
                </a:gridCol>
              </a:tblGrid>
              <a:tr h="628015">
                <a:tc>
                  <a:txBody>
                    <a:bodyPr/>
                    <a:lstStyle/>
                    <a:p>
                      <a:pPr algn="l" fontAlgn="ctr"/>
                      <a:r>
                        <a:rPr lang="en-US" sz="2100" b="0" i="0" u="none" strike="noStrike">
                          <a:solidFill>
                            <a:srgbClr val="000000"/>
                          </a:solidFill>
                          <a:effectLst/>
                          <a:latin typeface="Calibri"/>
                        </a:rPr>
                        <a:t> </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Var1</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Var2</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Var3</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28015">
                <a:tc>
                  <a:txBody>
                    <a:bodyPr/>
                    <a:lstStyle/>
                    <a:p>
                      <a:pPr algn="ctr" fontAlgn="ctr"/>
                      <a:r>
                        <a:rPr lang="en-US" sz="2100" b="0" i="0" u="none" strike="noStrike">
                          <a:solidFill>
                            <a:srgbClr val="000000"/>
                          </a:solidFill>
                          <a:effectLst/>
                          <a:latin typeface="Calibri"/>
                        </a:rPr>
                        <a:t>Var1</a:t>
                      </a: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628015">
                <a:tc>
                  <a:txBody>
                    <a:bodyPr/>
                    <a:lstStyle/>
                    <a:p>
                      <a:pPr algn="ctr" fontAlgn="ctr"/>
                      <a:r>
                        <a:rPr lang="en-US" sz="2100" b="0" i="0" u="none" strike="noStrike">
                          <a:solidFill>
                            <a:srgbClr val="000000"/>
                          </a:solidFill>
                          <a:effectLst/>
                          <a:latin typeface="Calibri"/>
                        </a:rPr>
                        <a:t>Var2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628015">
                <a:tc>
                  <a:txBody>
                    <a:bodyPr/>
                    <a:lstStyle/>
                    <a:p>
                      <a:pPr algn="ctr" fontAlgn="ctr"/>
                      <a:r>
                        <a:rPr lang="en-US" sz="2100" b="0" i="0" u="none" strike="noStrike">
                          <a:solidFill>
                            <a:srgbClr val="000000"/>
                          </a:solidFill>
                          <a:effectLst/>
                          <a:latin typeface="Calibri"/>
                        </a:rPr>
                        <a:t>Var3</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-0.02</a:t>
                      </a:r>
                    </a:p>
                  </a:txBody>
                  <a:tcPr marL="22430" marR="22430"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628015">
                <a:tc>
                  <a:txBody>
                    <a:bodyPr/>
                    <a:lstStyle/>
                    <a:p>
                      <a:pPr algn="ctr" fontAlgn="ctr"/>
                      <a:r>
                        <a:rPr lang="en-US" sz="2100" b="0" i="0" u="none" strike="noStrike">
                          <a:solidFill>
                            <a:srgbClr val="000000"/>
                          </a:solidFill>
                          <a:effectLst/>
                          <a:latin typeface="Calibri"/>
                        </a:rPr>
                        <a:t>Var4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-0.44</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0" marR="22430"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6349" name="Title 2"/>
          <p:cNvSpPr txBox="1">
            <a:spLocks/>
          </p:cNvSpPr>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Times" charset="0"/>
                <a:ea typeface="ＭＳ Ｐゴシック" charset="0"/>
                <a:cs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3600"/>
              <a:t>Correlation Table</a:t>
            </a:r>
          </a:p>
        </p:txBody>
      </p:sp>
    </p:spTree>
    <p:extLst>
      <p:ext uri="{BB962C8B-B14F-4D97-AF65-F5344CB8AC3E}">
        <p14:creationId xmlns:p14="http://schemas.microsoft.com/office/powerpoint/2010/main" val="1437600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96938" y="1481138"/>
          <a:ext cx="5832476" cy="3140075"/>
        </p:xfrm>
        <a:graphic>
          <a:graphicData uri="http://schemas.openxmlformats.org/drawingml/2006/table">
            <a:tbl>
              <a:tblPr/>
              <a:tblGrid>
                <a:gridCol w="1458119">
                  <a:extLst>
                    <a:ext uri="{9D8B030D-6E8A-4147-A177-3AD203B41FA5}">
                      <a16:colId xmlns:a16="http://schemas.microsoft.com/office/drawing/2014/main" val="20000"/>
                    </a:ext>
                  </a:extLst>
                </a:gridCol>
                <a:gridCol w="1458119">
                  <a:extLst>
                    <a:ext uri="{9D8B030D-6E8A-4147-A177-3AD203B41FA5}">
                      <a16:colId xmlns:a16="http://schemas.microsoft.com/office/drawing/2014/main" val="20001"/>
                    </a:ext>
                  </a:extLst>
                </a:gridCol>
                <a:gridCol w="1458119">
                  <a:extLst>
                    <a:ext uri="{9D8B030D-6E8A-4147-A177-3AD203B41FA5}">
                      <a16:colId xmlns:a16="http://schemas.microsoft.com/office/drawing/2014/main" val="20002"/>
                    </a:ext>
                  </a:extLst>
                </a:gridCol>
                <a:gridCol w="1458119">
                  <a:extLst>
                    <a:ext uri="{9D8B030D-6E8A-4147-A177-3AD203B41FA5}">
                      <a16:colId xmlns:a16="http://schemas.microsoft.com/office/drawing/2014/main" val="20003"/>
                    </a:ext>
                  </a:extLst>
                </a:gridCol>
              </a:tblGrid>
              <a:tr h="628015">
                <a:tc>
                  <a:txBody>
                    <a:bodyPr/>
                    <a:lstStyle/>
                    <a:p>
                      <a:pPr algn="l" fontAlgn="ctr"/>
                      <a:r>
                        <a:rPr lang="en-US" sz="2100" b="0" i="0" u="none" strike="noStrike" dirty="0">
                          <a:solidFill>
                            <a:srgbClr val="000000"/>
                          </a:solidFill>
                          <a:effectLst/>
                          <a:latin typeface="Calibri"/>
                        </a:rPr>
                        <a:t> </a:t>
                      </a:r>
                    </a:p>
                  </a:txBody>
                  <a:tcPr marL="22432" marR="22432"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Var1</a:t>
                      </a:r>
                    </a:p>
                  </a:txBody>
                  <a:tcPr marL="22432" marR="22432"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Var2</a:t>
                      </a:r>
                    </a:p>
                  </a:txBody>
                  <a:tcPr marL="22432" marR="22432"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Var3</a:t>
                      </a:r>
                    </a:p>
                  </a:txBody>
                  <a:tcPr marL="22432" marR="22432"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28015">
                <a:tc>
                  <a:txBody>
                    <a:bodyPr/>
                    <a:lstStyle/>
                    <a:p>
                      <a:pPr algn="ctr" fontAlgn="ctr"/>
                      <a:r>
                        <a:rPr lang="en-US" sz="2100" b="0" i="0" u="none" strike="noStrike">
                          <a:solidFill>
                            <a:srgbClr val="000000"/>
                          </a:solidFill>
                          <a:effectLst/>
                          <a:latin typeface="Calibri"/>
                        </a:rPr>
                        <a:t>Var1</a:t>
                      </a:r>
                    </a:p>
                  </a:txBody>
                  <a:tcPr marL="22432" marR="22432"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9"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628015">
                <a:tc>
                  <a:txBody>
                    <a:bodyPr/>
                    <a:lstStyle/>
                    <a:p>
                      <a:pPr algn="ctr" fontAlgn="ctr"/>
                      <a:r>
                        <a:rPr lang="en-US" sz="2100" b="0" i="0" u="none" strike="noStrike">
                          <a:solidFill>
                            <a:srgbClr val="000000"/>
                          </a:solidFill>
                          <a:effectLst/>
                          <a:latin typeface="Calibri"/>
                        </a:rPr>
                        <a:t>Var2</a:t>
                      </a:r>
                    </a:p>
                  </a:txBody>
                  <a:tcPr marL="22432" marR="22432"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2" marR="22432"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9"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628015">
                <a:tc>
                  <a:txBody>
                    <a:bodyPr/>
                    <a:lstStyle/>
                    <a:p>
                      <a:pPr algn="ctr" fontAlgn="ctr"/>
                      <a:r>
                        <a:rPr lang="en-US" sz="2100" b="0" i="0" u="none" strike="noStrike">
                          <a:solidFill>
                            <a:srgbClr val="000000"/>
                          </a:solidFill>
                          <a:effectLst/>
                          <a:latin typeface="Calibri"/>
                        </a:rPr>
                        <a:t>Var3</a:t>
                      </a:r>
                    </a:p>
                  </a:txBody>
                  <a:tcPr marL="22432" marR="22432"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2" marR="22432" marT="22429"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-0.02</a:t>
                      </a:r>
                    </a:p>
                  </a:txBody>
                  <a:tcPr marL="22432" marR="22432" marT="22429"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9" marB="0" anchor="ctr">
                    <a:lnL>
                      <a:noFill/>
                    </a:lnL>
                    <a:lnR>
                      <a:noFill/>
                    </a:lnR>
                    <a:lnT>
                      <a:noFill/>
                    </a:lnT>
                    <a:lnB>
                      <a:noFill/>
                    </a:lnB>
                    <a:solidFill>
                      <a:srgbClr val="FFFFFF"/>
                    </a:solidFill>
                  </a:tcPr>
                </a:tc>
                <a:extLst>
                  <a:ext uri="{0D108BD9-81ED-4DB2-BD59-A6C34878D82A}">
                    <a16:rowId xmlns:a16="http://schemas.microsoft.com/office/drawing/2014/main" val="10003"/>
                  </a:ext>
                </a:extLst>
              </a:tr>
              <a:tr h="628015">
                <a:tc>
                  <a:txBody>
                    <a:bodyPr/>
                    <a:lstStyle/>
                    <a:p>
                      <a:pPr algn="ctr" fontAlgn="ctr"/>
                      <a:r>
                        <a:rPr lang="en-US" sz="2100" b="0" i="0" u="none" strike="noStrike">
                          <a:solidFill>
                            <a:srgbClr val="000000"/>
                          </a:solidFill>
                          <a:effectLst/>
                          <a:latin typeface="Calibri"/>
                        </a:rPr>
                        <a:t>Var4</a:t>
                      </a:r>
                    </a:p>
                  </a:txBody>
                  <a:tcPr marL="22432" marR="22432"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-0.44</a:t>
                      </a:r>
                    </a:p>
                  </a:txBody>
                  <a:tcPr marL="22432" marR="22432"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2" marR="22432"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dirty="0">
                          <a:solidFill>
                            <a:srgbClr val="000000"/>
                          </a:solidFill>
                          <a:effectLst/>
                          <a:latin typeface="Calibri"/>
                        </a:rPr>
                        <a:t>0.32</a:t>
                      </a:r>
                    </a:p>
                  </a:txBody>
                  <a:tcPr marL="22432" marR="22432" marT="22429"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57368" name="Title 2"/>
          <p:cNvSpPr txBox="1">
            <a:spLocks/>
          </p:cNvSpPr>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Times" charset="0"/>
                <a:ea typeface="ＭＳ Ｐゴシック" charset="0"/>
                <a:cs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3600"/>
              <a:t>Correlation Table</a:t>
            </a:r>
          </a:p>
        </p:txBody>
      </p:sp>
    </p:spTree>
    <p:extLst>
      <p:ext uri="{BB962C8B-B14F-4D97-AF65-F5344CB8AC3E}">
        <p14:creationId xmlns:p14="http://schemas.microsoft.com/office/powerpoint/2010/main" val="3740519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96938" y="1481138"/>
          <a:ext cx="5832476" cy="2511424"/>
        </p:xfrm>
        <a:graphic>
          <a:graphicData uri="http://schemas.openxmlformats.org/drawingml/2006/table">
            <a:tbl>
              <a:tblPr/>
              <a:tblGrid>
                <a:gridCol w="1458119">
                  <a:extLst>
                    <a:ext uri="{9D8B030D-6E8A-4147-A177-3AD203B41FA5}">
                      <a16:colId xmlns:a16="http://schemas.microsoft.com/office/drawing/2014/main" val="20000"/>
                    </a:ext>
                  </a:extLst>
                </a:gridCol>
                <a:gridCol w="1458119">
                  <a:extLst>
                    <a:ext uri="{9D8B030D-6E8A-4147-A177-3AD203B41FA5}">
                      <a16:colId xmlns:a16="http://schemas.microsoft.com/office/drawing/2014/main" val="20001"/>
                    </a:ext>
                  </a:extLst>
                </a:gridCol>
                <a:gridCol w="1458119">
                  <a:extLst>
                    <a:ext uri="{9D8B030D-6E8A-4147-A177-3AD203B41FA5}">
                      <a16:colId xmlns:a16="http://schemas.microsoft.com/office/drawing/2014/main" val="20002"/>
                    </a:ext>
                  </a:extLst>
                </a:gridCol>
                <a:gridCol w="1458119">
                  <a:extLst>
                    <a:ext uri="{9D8B030D-6E8A-4147-A177-3AD203B41FA5}">
                      <a16:colId xmlns:a16="http://schemas.microsoft.com/office/drawing/2014/main" val="20003"/>
                    </a:ext>
                  </a:extLst>
                </a:gridCol>
              </a:tblGrid>
              <a:tr h="627856">
                <a:tc>
                  <a:txBody>
                    <a:bodyPr/>
                    <a:lstStyle/>
                    <a:p>
                      <a:pPr algn="l" fontAlgn="ctr"/>
                      <a:r>
                        <a:rPr lang="en-US" sz="2100" b="0" i="0" u="none" strike="noStrike" dirty="0">
                          <a:solidFill>
                            <a:srgbClr val="000000"/>
                          </a:solidFill>
                          <a:effectLst/>
                          <a:latin typeface="Calibri"/>
                        </a:rPr>
                        <a:t> </a:t>
                      </a:r>
                    </a:p>
                  </a:txBody>
                  <a:tcPr marL="22432" marR="22432" marT="2242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Var1</a:t>
                      </a:r>
                    </a:p>
                  </a:txBody>
                  <a:tcPr marL="22432" marR="22432" marT="2242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Var2</a:t>
                      </a:r>
                    </a:p>
                  </a:txBody>
                  <a:tcPr marL="22432" marR="22432" marT="2242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Var3</a:t>
                      </a:r>
                    </a:p>
                  </a:txBody>
                  <a:tcPr marL="22432" marR="22432" marT="2242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27856">
                <a:tc>
                  <a:txBody>
                    <a:bodyPr/>
                    <a:lstStyle/>
                    <a:p>
                      <a:pPr algn="ctr" fontAlgn="ctr"/>
                      <a:r>
                        <a:rPr lang="en-US" sz="2100" b="0" i="0" u="none" strike="noStrike" dirty="0">
                          <a:solidFill>
                            <a:srgbClr val="000000"/>
                          </a:solidFill>
                          <a:effectLst/>
                          <a:latin typeface="Calibri"/>
                        </a:rPr>
                        <a:t>Var2</a:t>
                      </a:r>
                    </a:p>
                  </a:txBody>
                  <a:tcPr marL="22432" marR="22432" marT="22423"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2" marR="22432" marT="22423"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3"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3"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627856">
                <a:tc>
                  <a:txBody>
                    <a:bodyPr/>
                    <a:lstStyle/>
                    <a:p>
                      <a:pPr algn="ctr" fontAlgn="ctr"/>
                      <a:r>
                        <a:rPr lang="en-US" sz="2100" b="0" i="0" u="none" strike="noStrike">
                          <a:solidFill>
                            <a:srgbClr val="000000"/>
                          </a:solidFill>
                          <a:effectLst/>
                          <a:latin typeface="Calibri"/>
                        </a:rPr>
                        <a:t>Var3</a:t>
                      </a:r>
                    </a:p>
                  </a:txBody>
                  <a:tcPr marL="22432" marR="22432" marT="22423"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0.32</a:t>
                      </a:r>
                    </a:p>
                  </a:txBody>
                  <a:tcPr marL="22432" marR="22432" marT="22423" marB="0" anchor="ctr">
                    <a:lnL>
                      <a:noFill/>
                    </a:lnL>
                    <a:lnR>
                      <a:noFill/>
                    </a:lnR>
                    <a:lnT>
                      <a:noFill/>
                    </a:lnT>
                    <a:lnB>
                      <a:noFill/>
                    </a:lnB>
                    <a:solidFill>
                      <a:srgbClr val="FFFFFF"/>
                    </a:solidFill>
                  </a:tcPr>
                </a:tc>
                <a:tc>
                  <a:txBody>
                    <a:bodyPr/>
                    <a:lstStyle/>
                    <a:p>
                      <a:pPr algn="ctr" fontAlgn="ctr"/>
                      <a:r>
                        <a:rPr lang="en-US" sz="2100" b="0" i="0" u="none" strike="noStrike">
                          <a:solidFill>
                            <a:srgbClr val="000000"/>
                          </a:solidFill>
                          <a:effectLst/>
                          <a:latin typeface="Calibri"/>
                        </a:rPr>
                        <a:t>-0.02</a:t>
                      </a:r>
                    </a:p>
                  </a:txBody>
                  <a:tcPr marL="22432" marR="22432" marT="22423" marB="0" anchor="ctr">
                    <a:lnL>
                      <a:noFill/>
                    </a:lnL>
                    <a:lnR>
                      <a:noFill/>
                    </a:lnR>
                    <a:lnT>
                      <a:noFill/>
                    </a:lnT>
                    <a:lnB>
                      <a:noFill/>
                    </a:lnB>
                    <a:solidFill>
                      <a:srgbClr val="FFFFFF"/>
                    </a:solidFill>
                  </a:tcPr>
                </a:tc>
                <a:tc>
                  <a:txBody>
                    <a:bodyPr/>
                    <a:lstStyle/>
                    <a:p>
                      <a:pPr algn="ctr" fontAlgn="ctr"/>
                      <a:endParaRPr lang="en-US" sz="2100" b="0" i="0" u="none" strike="noStrike" dirty="0">
                        <a:solidFill>
                          <a:srgbClr val="000000"/>
                        </a:solidFill>
                        <a:effectLst/>
                        <a:latin typeface="Calibri"/>
                      </a:endParaRPr>
                    </a:p>
                  </a:txBody>
                  <a:tcPr marL="22432" marR="22432" marT="22423"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627856">
                <a:tc>
                  <a:txBody>
                    <a:bodyPr/>
                    <a:lstStyle/>
                    <a:p>
                      <a:pPr algn="ctr" fontAlgn="ctr"/>
                      <a:r>
                        <a:rPr lang="en-US" sz="2100" b="0" i="0" u="none" strike="noStrike">
                          <a:solidFill>
                            <a:srgbClr val="000000"/>
                          </a:solidFill>
                          <a:effectLst/>
                          <a:latin typeface="Calibri"/>
                        </a:rPr>
                        <a:t>Var4</a:t>
                      </a:r>
                    </a:p>
                  </a:txBody>
                  <a:tcPr marL="22432" marR="22432" marT="2242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-0.44</a:t>
                      </a:r>
                    </a:p>
                  </a:txBody>
                  <a:tcPr marL="22432" marR="22432" marT="2242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a:solidFill>
                            <a:srgbClr val="000000"/>
                          </a:solidFill>
                          <a:effectLst/>
                          <a:latin typeface="Calibri"/>
                        </a:rPr>
                        <a:t>0.67</a:t>
                      </a:r>
                    </a:p>
                  </a:txBody>
                  <a:tcPr marL="22432" marR="22432" marT="2242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100" b="0" i="0" u="none" strike="noStrike" dirty="0">
                          <a:solidFill>
                            <a:srgbClr val="000000"/>
                          </a:solidFill>
                          <a:effectLst/>
                          <a:latin typeface="Calibri"/>
                        </a:rPr>
                        <a:t>0.32</a:t>
                      </a:r>
                    </a:p>
                  </a:txBody>
                  <a:tcPr marL="22432" marR="22432" marT="22423"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58388" name="Title 2"/>
          <p:cNvSpPr txBox="1">
            <a:spLocks/>
          </p:cNvSpPr>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457200">
              <a:defRPr sz="2400">
                <a:solidFill>
                  <a:schemeClr val="tx1"/>
                </a:solidFill>
                <a:latin typeface="Times" charset="0"/>
                <a:ea typeface="ＭＳ Ｐゴシック" charset="0"/>
                <a:cs typeface="ＭＳ Ｐゴシック" charset="0"/>
              </a:defRPr>
            </a:lvl1pPr>
            <a:lvl2pPr marL="742950" indent="-285750" defTabSz="457200">
              <a:defRPr sz="2400">
                <a:solidFill>
                  <a:schemeClr val="tx1"/>
                </a:solidFill>
                <a:latin typeface="Times" charset="0"/>
                <a:ea typeface="ＭＳ Ｐゴシック" charset="0"/>
              </a:defRPr>
            </a:lvl2pPr>
            <a:lvl3pPr marL="1143000" indent="-228600" defTabSz="457200">
              <a:defRPr sz="2400">
                <a:solidFill>
                  <a:schemeClr val="tx1"/>
                </a:solidFill>
                <a:latin typeface="Times" charset="0"/>
                <a:ea typeface="ＭＳ Ｐゴシック" charset="0"/>
              </a:defRPr>
            </a:lvl3pPr>
            <a:lvl4pPr marL="1600200" indent="-228600" defTabSz="457200">
              <a:defRPr sz="2400">
                <a:solidFill>
                  <a:schemeClr val="tx1"/>
                </a:solidFill>
                <a:latin typeface="Times" charset="0"/>
                <a:ea typeface="ＭＳ Ｐゴシック" charset="0"/>
              </a:defRPr>
            </a:lvl4pPr>
            <a:lvl5pPr marL="2057400" indent="-228600" defTabSz="4572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r>
              <a:rPr lang="en-US" sz="3600"/>
              <a:t>Correlation Table</a:t>
            </a:r>
          </a:p>
        </p:txBody>
      </p:sp>
    </p:spTree>
    <p:extLst>
      <p:ext uri="{BB962C8B-B14F-4D97-AF65-F5344CB8AC3E}">
        <p14:creationId xmlns:p14="http://schemas.microsoft.com/office/powerpoint/2010/main" val="1212384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pPr eaLnBrk="1" hangingPunct="1"/>
            <a:r>
              <a:rPr lang="en-US">
                <a:latin typeface="Times" charset="0"/>
                <a:ea typeface="ＭＳ Ｐゴシック" charset="0"/>
                <a:cs typeface="ＭＳ Ｐゴシック" charset="0"/>
              </a:rPr>
              <a:t>Correlation Table</a:t>
            </a:r>
          </a:p>
        </p:txBody>
      </p:sp>
      <p:graphicFrame>
        <p:nvGraphicFramePr>
          <p:cNvPr id="2" name="Object 1"/>
          <p:cNvGraphicFramePr>
            <a:graphicFrameLocks noChangeAspect="1"/>
          </p:cNvGraphicFramePr>
          <p:nvPr>
            <p:extLst>
              <p:ext uri="{D42A27DB-BD31-4B8C-83A1-F6EECF244321}">
                <p14:modId xmlns:p14="http://schemas.microsoft.com/office/powerpoint/2010/main" val="2845696315"/>
              </p:ext>
            </p:extLst>
          </p:nvPr>
        </p:nvGraphicFramePr>
        <p:xfrm>
          <a:off x="1054208" y="1897253"/>
          <a:ext cx="9479026" cy="3073109"/>
        </p:xfrm>
        <a:graphic>
          <a:graphicData uri="http://schemas.openxmlformats.org/presentationml/2006/ole">
            <mc:AlternateContent xmlns:mc="http://schemas.openxmlformats.org/markup-compatibility/2006">
              <mc:Choice xmlns:v="urn:schemas-microsoft-com:vml" Requires="v">
                <p:oleObj spid="_x0000_s25674" name="Document" r:id="rId3" imgW="5562600" imgH="1803400" progId="Word.Document.12">
                  <p:embed/>
                </p:oleObj>
              </mc:Choice>
              <mc:Fallback>
                <p:oleObj name="Document" r:id="rId3" imgW="5562600" imgH="1803400" progId="Word.Document.12">
                  <p:embed/>
                  <p:pic>
                    <p:nvPicPr>
                      <p:cNvPr id="0" name=""/>
                      <p:cNvPicPr/>
                      <p:nvPr/>
                    </p:nvPicPr>
                    <p:blipFill>
                      <a:blip r:embed="rId4"/>
                      <a:stretch>
                        <a:fillRect/>
                      </a:stretch>
                    </p:blipFill>
                    <p:spPr>
                      <a:xfrm>
                        <a:off x="1054208" y="1897253"/>
                        <a:ext cx="9479026" cy="3073109"/>
                      </a:xfrm>
                      <a:prstGeom prst="rect">
                        <a:avLst/>
                      </a:prstGeom>
                    </p:spPr>
                  </p:pic>
                </p:oleObj>
              </mc:Fallback>
            </mc:AlternateContent>
          </a:graphicData>
        </a:graphic>
      </p:graphicFrame>
    </p:spTree>
    <p:extLst>
      <p:ext uri="{BB962C8B-B14F-4D97-AF65-F5344CB8AC3E}">
        <p14:creationId xmlns:p14="http://schemas.microsoft.com/office/powerpoint/2010/main" val="82770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Examining Relationships</a:t>
            </a:r>
          </a:p>
        </p:txBody>
      </p:sp>
      <p:sp>
        <p:nvSpPr>
          <p:cNvPr id="3" name="Content Placeholder 2"/>
          <p:cNvSpPr>
            <a:spLocks noGrp="1"/>
          </p:cNvSpPr>
          <p:nvPr>
            <p:ph idx="1"/>
          </p:nvPr>
        </p:nvSpPr>
        <p:spPr>
          <a:xfrm>
            <a:off x="457200" y="1600200"/>
            <a:ext cx="8229600" cy="5049982"/>
          </a:xfrm>
        </p:spPr>
        <p:txBody>
          <a:bodyPr>
            <a:normAutofit lnSpcReduction="10000"/>
          </a:bodyPr>
          <a:lstStyle/>
          <a:p>
            <a:r>
              <a:rPr lang="en-US" dirty="0"/>
              <a:t>One way to examine the relationship among measures might be to see if they measures of two variables changed in similar ways.</a:t>
            </a:r>
          </a:p>
          <a:p>
            <a:r>
              <a:rPr lang="en-US" dirty="0"/>
              <a:t>You measure age and interest in watching </a:t>
            </a:r>
            <a:r>
              <a:rPr lang="en-US" i="1" dirty="0"/>
              <a:t>Sarah and Duck</a:t>
            </a:r>
            <a:r>
              <a:rPr lang="en-US" dirty="0"/>
              <a:t>.</a:t>
            </a:r>
          </a:p>
          <a:p>
            <a:r>
              <a:rPr lang="en-US" dirty="0"/>
              <a:t>You see a </a:t>
            </a:r>
            <a:r>
              <a:rPr lang="en-US" i="1" dirty="0"/>
              <a:t>correlation</a:t>
            </a:r>
            <a:r>
              <a:rPr lang="en-US" dirty="0"/>
              <a:t> between the measures: the younger a person is the more interested they are in watching the show.</a:t>
            </a:r>
          </a:p>
          <a:p>
            <a:r>
              <a:rPr lang="en-US" dirty="0"/>
              <a:t>You now have another way to describe the group you are studying. </a:t>
            </a:r>
          </a:p>
        </p:txBody>
      </p:sp>
    </p:spTree>
    <p:extLst>
      <p:ext uri="{BB962C8B-B14F-4D97-AF65-F5344CB8AC3E}">
        <p14:creationId xmlns:p14="http://schemas.microsoft.com/office/powerpoint/2010/main" val="432236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 Tables</a:t>
            </a:r>
          </a:p>
        </p:txBody>
      </p:sp>
      <p:sp>
        <p:nvSpPr>
          <p:cNvPr id="3" name="Content Placeholder 2"/>
          <p:cNvSpPr>
            <a:spLocks noGrp="1"/>
          </p:cNvSpPr>
          <p:nvPr>
            <p:ph idx="1"/>
          </p:nvPr>
        </p:nvSpPr>
        <p:spPr>
          <a:xfrm>
            <a:off x="265654" y="1600200"/>
            <a:ext cx="8753618" cy="4525963"/>
          </a:xfrm>
        </p:spPr>
        <p:txBody>
          <a:bodyPr>
            <a:noAutofit/>
          </a:bodyPr>
          <a:lstStyle/>
          <a:p>
            <a:r>
              <a:rPr lang="en-US" dirty="0"/>
              <a:t>An informative table supplements—rather than duplicates—the text. </a:t>
            </a:r>
            <a:r>
              <a:rPr lang="en-US" sz="2400" dirty="0"/>
              <a:t>(section 5.10)</a:t>
            </a:r>
          </a:p>
          <a:p>
            <a:r>
              <a:rPr lang="en-US" dirty="0"/>
              <a:t>Tables should be integral to the text but should be designed so that they can be understood in isolation. </a:t>
            </a:r>
            <a:r>
              <a:rPr lang="en-US" sz="2400" dirty="0"/>
              <a:t>(section 5.07)</a:t>
            </a:r>
          </a:p>
          <a:p>
            <a:r>
              <a:rPr lang="en-US" dirty="0"/>
              <a:t>Be selective in choosing how many graphical elements to include in your paper. … Information that used to be routinely presented in tables is now routinely presented in text. </a:t>
            </a:r>
            <a:r>
              <a:rPr lang="en-US" sz="2400" dirty="0"/>
              <a:t>(section 5.03)</a:t>
            </a:r>
          </a:p>
        </p:txBody>
      </p:sp>
    </p:spTree>
    <p:extLst>
      <p:ext uri="{BB962C8B-B14F-4D97-AF65-F5344CB8AC3E}">
        <p14:creationId xmlns:p14="http://schemas.microsoft.com/office/powerpoint/2010/main" val="31568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ctrTitle"/>
          </p:nvPr>
        </p:nvSpPr>
        <p:spPr>
          <a:xfrm>
            <a:off x="685800" y="2286000"/>
            <a:ext cx="7772400" cy="1143000"/>
          </a:xfrm>
        </p:spPr>
        <p:txBody>
          <a:bodyPr/>
          <a:lstStyle/>
          <a:p>
            <a:pPr eaLnBrk="1" hangingPunct="1"/>
            <a:endParaRPr lang="en-US">
              <a:latin typeface="Times" charset="0"/>
              <a:ea typeface="ＭＳ Ｐゴシック" charset="0"/>
              <a:cs typeface="ＭＳ Ｐゴシック" charset="0"/>
            </a:endParaRPr>
          </a:p>
        </p:txBody>
      </p:sp>
      <p:pic>
        <p:nvPicPr>
          <p:cNvPr id="60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01600"/>
            <a:ext cx="7861300" cy="655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0419" name="Rectangle 4"/>
          <p:cNvSpPr>
            <a:spLocks noChangeArrowheads="1"/>
          </p:cNvSpPr>
          <p:nvPr/>
        </p:nvSpPr>
        <p:spPr bwMode="auto">
          <a:xfrm>
            <a:off x="177800" y="914400"/>
            <a:ext cx="8674100" cy="1651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60420" name="Text Box 5"/>
          <p:cNvSpPr txBox="1">
            <a:spLocks noChangeArrowheads="1"/>
          </p:cNvSpPr>
          <p:nvPr/>
        </p:nvSpPr>
        <p:spPr bwMode="auto">
          <a:xfrm>
            <a:off x="152400" y="977900"/>
            <a:ext cx="8788400" cy="131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600"/>
              <a:t>Current Performance—How well do you think you will do in math this year? </a:t>
            </a:r>
            <a:r>
              <a:rPr lang="en-US" sz="1400"/>
              <a:t>(Not at all well - Very well)</a:t>
            </a:r>
            <a:br>
              <a:rPr lang="en-US" sz="1600"/>
            </a:br>
            <a:r>
              <a:rPr lang="en-US" sz="1600"/>
              <a:t>Future Perfor.—How well do you think you will do in math in senior high? </a:t>
            </a:r>
            <a:r>
              <a:rPr lang="en-US" sz="1400"/>
              <a:t>(Not at all well - Very well)</a:t>
            </a:r>
            <a:r>
              <a:rPr lang="en-US" sz="1600"/>
              <a:t> </a:t>
            </a:r>
            <a:br>
              <a:rPr lang="en-US" sz="1600"/>
            </a:br>
            <a:r>
              <a:rPr lang="en-US" sz="1600"/>
              <a:t>Talent—Do you perceive yourself to be talented in math? </a:t>
            </a:r>
            <a:r>
              <a:rPr lang="en-US" sz="1400"/>
              <a:t>(Not at all - Quite a lot)</a:t>
            </a:r>
            <a:r>
              <a:rPr lang="en-US" sz="1600"/>
              <a:t> </a:t>
            </a:r>
            <a:br>
              <a:rPr lang="en-US" sz="1600"/>
            </a:br>
            <a:r>
              <a:rPr lang="en-US" sz="1600"/>
              <a:t>Effort—How hard do you have to try to get good marks in math? </a:t>
            </a:r>
            <a:r>
              <a:rPr lang="en-US" sz="1400"/>
              <a:t>(Little - A lot)</a:t>
            </a:r>
            <a:r>
              <a:rPr lang="en-US" sz="1600"/>
              <a:t> </a:t>
            </a:r>
            <a:br>
              <a:rPr lang="en-US" sz="1600"/>
            </a:br>
            <a:r>
              <a:rPr lang="en-US" sz="1600"/>
              <a:t>Task—In general, how hard is math for you? </a:t>
            </a:r>
            <a:r>
              <a:rPr lang="en-US" sz="1400"/>
              <a:t>(Very easy - Very hard)</a:t>
            </a:r>
            <a:r>
              <a:rPr lang="en-US" sz="1600"/>
              <a:t> </a:t>
            </a:r>
          </a:p>
        </p:txBody>
      </p:sp>
      <p:sp>
        <p:nvSpPr>
          <p:cNvPr id="60421" name="Text Box 6"/>
          <p:cNvSpPr txBox="1">
            <a:spLocks noChangeArrowheads="1"/>
          </p:cNvSpPr>
          <p:nvPr/>
        </p:nvSpPr>
        <p:spPr bwMode="auto">
          <a:xfrm>
            <a:off x="8153400" y="331788"/>
            <a:ext cx="3810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1800" i="1"/>
              <a:t>l.</a:t>
            </a:r>
            <a:endParaRPr lang="en-US"/>
          </a:p>
        </p:txBody>
      </p:sp>
    </p:spTree>
    <p:extLst>
      <p:ext uri="{BB962C8B-B14F-4D97-AF65-F5344CB8AC3E}">
        <p14:creationId xmlns:p14="http://schemas.microsoft.com/office/powerpoint/2010/main" val="2379261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 Caution</a:t>
            </a:r>
          </a:p>
        </p:txBody>
      </p:sp>
      <p:sp>
        <p:nvSpPr>
          <p:cNvPr id="20483" name="Rectangle 3"/>
          <p:cNvSpPr>
            <a:spLocks noGrp="1" noChangeArrowheads="1"/>
          </p:cNvSpPr>
          <p:nvPr>
            <p:ph type="body" idx="1"/>
          </p:nvPr>
        </p:nvSpPr>
        <p:spPr>
          <a:xfrm>
            <a:off x="388938" y="1754188"/>
            <a:ext cx="8350250" cy="4673600"/>
          </a:xfrm>
        </p:spPr>
        <p:txBody>
          <a:bodyPr/>
          <a:lstStyle/>
          <a:p>
            <a:pPr eaLnBrk="1" hangingPunct="1"/>
            <a:r>
              <a:rPr lang="en-US">
                <a:latin typeface="Times" charset="0"/>
                <a:ea typeface="ＭＳ Ｐゴシック" charset="0"/>
                <a:cs typeface="ＭＳ Ｐゴシック" charset="0"/>
              </a:rPr>
              <a:t>As ice cream sales increase so do drowning deaths.</a:t>
            </a:r>
          </a:p>
          <a:p>
            <a:pPr eaLnBrk="1" hangingPunct="1"/>
            <a:r>
              <a:rPr lang="en-US">
                <a:latin typeface="Times" charset="0"/>
                <a:ea typeface="ＭＳ Ｐゴシック" charset="0"/>
                <a:cs typeface="ＭＳ Ｐゴシック" charset="0"/>
              </a:rPr>
              <a:t>Any two sets of numbers can be correlated. </a:t>
            </a:r>
          </a:p>
          <a:p>
            <a:pPr eaLnBrk="1" hangingPunct="1"/>
            <a:r>
              <a:rPr lang="en-US">
                <a:latin typeface="Times" charset="0"/>
                <a:ea typeface="ＭＳ Ｐゴシック" charset="0"/>
                <a:cs typeface="ＭＳ Ｐゴシック" charset="0"/>
              </a:rPr>
              <a:t>Sometimes there are one or more intervening variables that explain the relationship.</a:t>
            </a:r>
          </a:p>
        </p:txBody>
      </p:sp>
    </p:spTree>
    <p:extLst>
      <p:ext uri="{BB962C8B-B14F-4D97-AF65-F5344CB8AC3E}">
        <p14:creationId xmlns:p14="http://schemas.microsoft.com/office/powerpoint/2010/main" val="3309535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a:latin typeface="Times" charset="0"/>
                <a:ea typeface="ＭＳ Ｐゴシック" charset="0"/>
                <a:cs typeface="ＭＳ Ｐゴシック" charset="0"/>
              </a:rPr>
              <a:t>Correlation Caution</a:t>
            </a:r>
          </a:p>
        </p:txBody>
      </p:sp>
      <p:sp>
        <p:nvSpPr>
          <p:cNvPr id="20483" name="Rectangle 3"/>
          <p:cNvSpPr>
            <a:spLocks noGrp="1" noChangeArrowheads="1"/>
          </p:cNvSpPr>
          <p:nvPr>
            <p:ph type="body" idx="1"/>
          </p:nvPr>
        </p:nvSpPr>
        <p:spPr>
          <a:xfrm>
            <a:off x="388938" y="1754188"/>
            <a:ext cx="8350250" cy="4673600"/>
          </a:xfrm>
        </p:spPr>
        <p:txBody>
          <a:bodyPr/>
          <a:lstStyle/>
          <a:p>
            <a:pPr eaLnBrk="1" hangingPunct="1"/>
            <a:r>
              <a:rPr lang="en-US" dirty="0">
                <a:latin typeface="Times" charset="0"/>
                <a:ea typeface="ＭＳ Ｐゴシック" charset="0"/>
                <a:cs typeface="ＭＳ Ｐゴシック" charset="0"/>
              </a:rPr>
              <a:t>In general students who are more motivated have better GPAs.</a:t>
            </a:r>
          </a:p>
          <a:p>
            <a:pPr eaLnBrk="1" hangingPunct="1"/>
            <a:r>
              <a:rPr lang="en-US" dirty="0">
                <a:latin typeface="Times" charset="0"/>
                <a:ea typeface="ＭＳ Ｐゴシック" charset="0"/>
                <a:cs typeface="ＭＳ Ｐゴシック" charset="0"/>
              </a:rPr>
              <a:t>More motivated—higher grades; </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Less motivated—lower grades.</a:t>
            </a:r>
          </a:p>
          <a:p>
            <a:pPr eaLnBrk="1" hangingPunct="1"/>
            <a:r>
              <a:rPr lang="en-US" dirty="0">
                <a:latin typeface="Times" charset="0"/>
                <a:ea typeface="ＭＳ Ｐゴシック" charset="0"/>
                <a:cs typeface="ＭＳ Ｐゴシック" charset="0"/>
              </a:rPr>
              <a:t>We do not</a:t>
            </a:r>
            <a:r>
              <a:rPr lang="en-US" altLang="ja-JP" dirty="0">
                <a:latin typeface="Times" charset="0"/>
                <a:ea typeface="ＭＳ Ｐゴシック" charset="0"/>
                <a:cs typeface="ＭＳ Ｐゴシック" charset="0"/>
              </a:rPr>
              <a:t> know that motivation </a:t>
            </a:r>
            <a:r>
              <a:rPr lang="en-US" altLang="ja-JP" i="1" dirty="0">
                <a:latin typeface="Times" charset="0"/>
                <a:ea typeface="ＭＳ Ｐゴシック" charset="0"/>
                <a:cs typeface="ＭＳ Ｐゴシック" charset="0"/>
              </a:rPr>
              <a:t>causes</a:t>
            </a:r>
            <a:r>
              <a:rPr lang="en-US" altLang="ja-JP" dirty="0">
                <a:latin typeface="Times" charset="0"/>
                <a:ea typeface="ＭＳ Ｐゴシック" charset="0"/>
                <a:cs typeface="ＭＳ Ｐゴシック" charset="0"/>
              </a:rPr>
              <a:t> improved performance or that performance </a:t>
            </a:r>
            <a:r>
              <a:rPr lang="en-US" altLang="ja-JP" i="1" dirty="0">
                <a:latin typeface="Times" charset="0"/>
                <a:ea typeface="ＭＳ Ｐゴシック" charset="0"/>
                <a:cs typeface="ＭＳ Ｐゴシック" charset="0"/>
              </a:rPr>
              <a:t>causes</a:t>
            </a:r>
            <a:r>
              <a:rPr lang="en-US" altLang="ja-JP" dirty="0">
                <a:latin typeface="Times" charset="0"/>
                <a:ea typeface="ＭＳ Ｐゴシック" charset="0"/>
                <a:cs typeface="ＭＳ Ｐゴシック" charset="0"/>
              </a:rPr>
              <a:t> motivation. Maybe neither causes the other.</a:t>
            </a:r>
            <a:endParaRPr lang="en-US" dirty="0">
              <a:latin typeface="Times" charset="0"/>
              <a:ea typeface="ＭＳ Ｐゴシック" charset="0"/>
              <a:cs typeface="ＭＳ Ｐゴシック" charset="0"/>
            </a:endParaRPr>
          </a:p>
        </p:txBody>
      </p:sp>
    </p:spTree>
    <p:extLst>
      <p:ext uri="{BB962C8B-B14F-4D97-AF65-F5344CB8AC3E}">
        <p14:creationId xmlns:p14="http://schemas.microsoft.com/office/powerpoint/2010/main" val="1547653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5"/>
          <p:cNvSpPr txBox="1">
            <a:spLocks noChangeArrowheads="1"/>
          </p:cNvSpPr>
          <p:nvPr/>
        </p:nvSpPr>
        <p:spPr bwMode="auto">
          <a:xfrm>
            <a:off x="558800" y="896938"/>
            <a:ext cx="7805738" cy="362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dirty="0"/>
              <a:t>In a study of the influence of teachers on student achievement, researchers discovered a correlation of .78 between the age of students’ </a:t>
            </a:r>
            <a:r>
              <a:rPr lang="en-US" altLang="ja-JP" sz="2800" dirty="0"/>
              <a:t>last math teacher and their score on the math portion of the SAT. Apparently older teachers give students better content or skills for doing well on these tests than their younger counterparts.</a:t>
            </a:r>
            <a:endParaRPr lang="en-US" altLang="ja-JP" dirty="0"/>
          </a:p>
          <a:p>
            <a:pPr>
              <a:spcBef>
                <a:spcPct val="50000"/>
              </a:spcBef>
            </a:pPr>
            <a:endParaRPr lang="en-US" dirty="0"/>
          </a:p>
        </p:txBody>
      </p:sp>
      <p:sp>
        <p:nvSpPr>
          <p:cNvPr id="47110" name="Text Box 6"/>
          <p:cNvSpPr txBox="1">
            <a:spLocks noChangeArrowheads="1"/>
          </p:cNvSpPr>
          <p:nvPr/>
        </p:nvSpPr>
        <p:spPr bwMode="auto">
          <a:xfrm>
            <a:off x="627063" y="4521200"/>
            <a:ext cx="8212137"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3600">
                <a:solidFill>
                  <a:srgbClr val="FF0000"/>
                </a:solidFill>
              </a:rPr>
              <a:t>Correlations are not causation. Look for alternative explanations.</a:t>
            </a:r>
            <a:endParaRPr lang="en-US" sz="3200">
              <a:solidFill>
                <a:srgbClr val="FF0000"/>
              </a:solidFill>
            </a:endParaRPr>
          </a:p>
        </p:txBody>
      </p:sp>
    </p:spTree>
    <p:extLst>
      <p:ext uri="{BB962C8B-B14F-4D97-AF65-F5344CB8AC3E}">
        <p14:creationId xmlns:p14="http://schemas.microsoft.com/office/powerpoint/2010/main" val="37395310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4"/>
          <p:cNvSpPr txBox="1">
            <a:spLocks noChangeArrowheads="1"/>
          </p:cNvSpPr>
          <p:nvPr/>
        </p:nvSpPr>
        <p:spPr bwMode="auto">
          <a:xfrm>
            <a:off x="355600" y="627063"/>
            <a:ext cx="46910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endParaRPr lang="en-US"/>
          </a:p>
        </p:txBody>
      </p:sp>
      <p:sp>
        <p:nvSpPr>
          <p:cNvPr id="68610" name="Text Box 5"/>
          <p:cNvSpPr txBox="1">
            <a:spLocks noChangeArrowheads="1"/>
          </p:cNvSpPr>
          <p:nvPr/>
        </p:nvSpPr>
        <p:spPr bwMode="auto">
          <a:xfrm>
            <a:off x="338138" y="693738"/>
            <a:ext cx="8348662" cy="3722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800"/>
              <a:t>In the late 1960s a Stanford researcher was investigating sunspots. He noticed quite accidentally that during times of higher sunspot activity that Beatles</a:t>
            </a:r>
            <a:r>
              <a:rPr lang="ja-JP" altLang="en-US" sz="2800"/>
              <a:t>’</a:t>
            </a:r>
            <a:r>
              <a:rPr lang="en-US" altLang="ja-JP" sz="2800"/>
              <a:t> songs seem to be playing more frequently on the radio in his lab. He did an analysis and discovered a .67 (moderate to high) correlation between sunspot activity and Beatles recordings position on the charts. </a:t>
            </a:r>
          </a:p>
          <a:p>
            <a:pPr>
              <a:spcBef>
                <a:spcPct val="50000"/>
              </a:spcBef>
            </a:pPr>
            <a:endParaRPr lang="en-US" sz="2800"/>
          </a:p>
        </p:txBody>
      </p:sp>
      <p:sp>
        <p:nvSpPr>
          <p:cNvPr id="51206" name="Text Box 6"/>
          <p:cNvSpPr txBox="1">
            <a:spLocks noChangeArrowheads="1"/>
          </p:cNvSpPr>
          <p:nvPr/>
        </p:nvSpPr>
        <p:spPr bwMode="auto">
          <a:xfrm>
            <a:off x="388938" y="4198938"/>
            <a:ext cx="8297862" cy="204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sz="3600" dirty="0">
                <a:solidFill>
                  <a:srgbClr val="FF0000"/>
                </a:solidFill>
              </a:rPr>
              <a:t>Correlations need to make sense.</a:t>
            </a:r>
            <a:r>
              <a:rPr lang="en-US" sz="3200" dirty="0">
                <a:solidFill>
                  <a:srgbClr val="FF0000"/>
                </a:solidFill>
              </a:rPr>
              <a:t> </a:t>
            </a:r>
            <a:r>
              <a:rPr lang="en-US" sz="2800" dirty="0">
                <a:solidFill>
                  <a:schemeClr val="tx2"/>
                </a:solidFill>
              </a:rPr>
              <a:t>There needs to be a reason to believe that a relationship exists between variables independent of the calculation of the correlation. </a:t>
            </a:r>
            <a:r>
              <a:rPr lang="en-US" sz="3600" dirty="0">
                <a:solidFill>
                  <a:srgbClr val="FF0000"/>
                </a:solidFill>
              </a:rPr>
              <a:t>Where is the literature?</a:t>
            </a:r>
            <a:endParaRPr lang="en-US" sz="2800" dirty="0">
              <a:solidFill>
                <a:schemeClr val="tx2"/>
              </a:solidFill>
            </a:endParaRPr>
          </a:p>
        </p:txBody>
      </p:sp>
    </p:spTree>
    <p:extLst>
      <p:ext uri="{BB962C8B-B14F-4D97-AF65-F5344CB8AC3E}">
        <p14:creationId xmlns:p14="http://schemas.microsoft.com/office/powerpoint/2010/main" val="855679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Excel</a:t>
            </a:r>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966568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Descriptive Correlations</a:t>
            </a:r>
          </a:p>
        </p:txBody>
      </p:sp>
      <p:sp>
        <p:nvSpPr>
          <p:cNvPr id="3" name="Content Placeholder 2"/>
          <p:cNvSpPr>
            <a:spLocks noGrp="1"/>
          </p:cNvSpPr>
          <p:nvPr>
            <p:ph idx="1"/>
          </p:nvPr>
        </p:nvSpPr>
        <p:spPr/>
        <p:txBody>
          <a:bodyPr/>
          <a:lstStyle/>
          <a:p>
            <a:r>
              <a:rPr lang="en-US" dirty="0"/>
              <a:t>“In the group I examined, people are more likely to be interested in watching </a:t>
            </a:r>
            <a:r>
              <a:rPr lang="en-US" i="1" dirty="0"/>
              <a:t>Sarah and Duck </a:t>
            </a:r>
            <a:r>
              <a:rPr lang="en-US" dirty="0"/>
              <a:t>the younger they are.”</a:t>
            </a:r>
          </a:p>
          <a:p>
            <a:r>
              <a:rPr lang="en-US" dirty="0"/>
              <a:t>Formally: Correlation is the measure of the degree of correspondence between two or more variables</a:t>
            </a:r>
          </a:p>
        </p:txBody>
      </p:sp>
    </p:spTree>
    <p:extLst>
      <p:ext uri="{BB962C8B-B14F-4D97-AF65-F5344CB8AC3E}">
        <p14:creationId xmlns:p14="http://schemas.microsoft.com/office/powerpoint/2010/main" val="1871564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ldo Repai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715715"/>
            <a:ext cx="8558214" cy="4327872"/>
          </a:xfrm>
          <a:prstGeom prst="rect">
            <a:avLst/>
          </a:prstGeom>
          <a:solidFill>
            <a:schemeClr val="bg1"/>
          </a:solidFill>
        </p:spPr>
      </p:pic>
      <p:sp>
        <p:nvSpPr>
          <p:cNvPr id="5" name="Oval 4"/>
          <p:cNvSpPr/>
          <p:nvPr/>
        </p:nvSpPr>
        <p:spPr>
          <a:xfrm>
            <a:off x="1213822" y="2072267"/>
            <a:ext cx="1375196" cy="63852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tx1"/>
              </a:solidFill>
              <a:latin typeface="RedStateBlueState BB"/>
            </a:endParaRPr>
          </a:p>
        </p:txBody>
      </p:sp>
      <p:sp>
        <p:nvSpPr>
          <p:cNvPr id="6" name="Oval 5"/>
          <p:cNvSpPr/>
          <p:nvPr/>
        </p:nvSpPr>
        <p:spPr>
          <a:xfrm>
            <a:off x="3143306" y="2016134"/>
            <a:ext cx="1059461" cy="547307"/>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4736008" y="3945741"/>
            <a:ext cx="877037" cy="63852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462019" y="2016134"/>
            <a:ext cx="1248901" cy="47012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893699" y="3945741"/>
            <a:ext cx="1248901" cy="40697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0</a:t>
            </a:r>
          </a:p>
        </p:txBody>
      </p:sp>
      <p:sp>
        <p:nvSpPr>
          <p:cNvPr id="10" name="Oval 9"/>
          <p:cNvSpPr/>
          <p:nvPr/>
        </p:nvSpPr>
        <p:spPr>
          <a:xfrm>
            <a:off x="4511490" y="2010196"/>
            <a:ext cx="919130" cy="399955"/>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227500" y="2009117"/>
            <a:ext cx="806876" cy="105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567615" y="2005607"/>
            <a:ext cx="806876" cy="105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532180" y="2009117"/>
            <a:ext cx="1045429" cy="1052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743374" y="1054839"/>
            <a:ext cx="6106939" cy="8981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50815" y="5840266"/>
            <a:ext cx="8596353" cy="89814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109152" y="2119640"/>
            <a:ext cx="1585666" cy="553998"/>
          </a:xfrm>
          <a:prstGeom prst="rect">
            <a:avLst/>
          </a:prstGeom>
        </p:spPr>
        <p:txBody>
          <a:bodyPr wrap="square">
            <a:spAutoFit/>
          </a:bodyPr>
          <a:lstStyle/>
          <a:p>
            <a:pPr algn="ctr">
              <a:lnSpc>
                <a:spcPts val="1200"/>
              </a:lnSpc>
            </a:pPr>
            <a:r>
              <a:rPr lang="en-US" sz="1200" dirty="0">
                <a:solidFill>
                  <a:schemeClr val="tx1"/>
                </a:solidFill>
                <a:latin typeface="Chalkboard SE" charset="0"/>
                <a:ea typeface="Chalkboard SE" charset="0"/>
                <a:cs typeface="Chalkboard SE" charset="0"/>
              </a:rPr>
              <a:t>Do you </a:t>
            </a:r>
            <a:r>
              <a:rPr lang="en-US" sz="1200">
                <a:solidFill>
                  <a:schemeClr val="tx1"/>
                </a:solidFill>
                <a:latin typeface="Chalkboard SE" charset="0"/>
                <a:ea typeface="Chalkboard SE" charset="0"/>
                <a:cs typeface="Chalkboard SE" charset="0"/>
              </a:rPr>
              <a:t>think </a:t>
            </a:r>
          </a:p>
          <a:p>
            <a:pPr algn="ctr">
              <a:lnSpc>
                <a:spcPts val="1200"/>
              </a:lnSpc>
            </a:pPr>
            <a:r>
              <a:rPr lang="en-US" sz="1200" dirty="0">
                <a:solidFill>
                  <a:schemeClr val="tx1"/>
                </a:solidFill>
                <a:latin typeface="Chalkboard SE" charset="0"/>
                <a:ea typeface="Chalkboard SE" charset="0"/>
                <a:cs typeface="Chalkboard SE" charset="0"/>
              </a:rPr>
              <a:t>oil spills are really bad for fish?</a:t>
            </a:r>
          </a:p>
        </p:txBody>
      </p:sp>
      <p:sp>
        <p:nvSpPr>
          <p:cNvPr id="17" name="Rectangle 16"/>
          <p:cNvSpPr/>
          <p:nvPr/>
        </p:nvSpPr>
        <p:spPr>
          <a:xfrm>
            <a:off x="3100815" y="1984871"/>
            <a:ext cx="1161857" cy="559127"/>
          </a:xfrm>
          <a:prstGeom prst="rect">
            <a:avLst/>
          </a:prstGeom>
        </p:spPr>
        <p:txBody>
          <a:bodyPr wrap="square">
            <a:spAutoFit/>
          </a:bodyPr>
          <a:lstStyle/>
          <a:p>
            <a:pPr algn="ctr">
              <a:lnSpc>
                <a:spcPts val="1200"/>
              </a:lnSpc>
            </a:pPr>
            <a:r>
              <a:rPr lang="en-US" sz="1200" dirty="0">
                <a:solidFill>
                  <a:schemeClr val="tx1"/>
                </a:solidFill>
                <a:latin typeface="Chalkboard SE" charset="0"/>
                <a:ea typeface="Chalkboard SE" charset="0"/>
                <a:cs typeface="Chalkboard SE" charset="0"/>
              </a:rPr>
              <a:t>Oh, they’re really, really bad for fish!</a:t>
            </a:r>
          </a:p>
        </p:txBody>
      </p:sp>
      <p:sp>
        <p:nvSpPr>
          <p:cNvPr id="18" name="Rectangle 17"/>
          <p:cNvSpPr/>
          <p:nvPr/>
        </p:nvSpPr>
        <p:spPr>
          <a:xfrm>
            <a:off x="4514333" y="1983291"/>
            <a:ext cx="944355" cy="405239"/>
          </a:xfrm>
          <a:prstGeom prst="rect">
            <a:avLst/>
          </a:prstGeom>
        </p:spPr>
        <p:txBody>
          <a:bodyPr wrap="square">
            <a:spAutoFit/>
          </a:bodyPr>
          <a:lstStyle/>
          <a:p>
            <a:pPr algn="ctr">
              <a:lnSpc>
                <a:spcPts val="1200"/>
              </a:lnSpc>
            </a:pPr>
            <a:r>
              <a:rPr lang="en-US" sz="1200" dirty="0">
                <a:solidFill>
                  <a:schemeClr val="tx1"/>
                </a:solidFill>
                <a:latin typeface="Chalkboard SE" charset="0"/>
                <a:ea typeface="Chalkboard SE" charset="0"/>
                <a:cs typeface="Chalkboard SE" charset="0"/>
              </a:rPr>
              <a:t>How do you know?</a:t>
            </a:r>
          </a:p>
        </p:txBody>
      </p:sp>
      <p:sp>
        <p:nvSpPr>
          <p:cNvPr id="19" name="Rectangle 18"/>
          <p:cNvSpPr/>
          <p:nvPr/>
        </p:nvSpPr>
        <p:spPr>
          <a:xfrm>
            <a:off x="4616728" y="3966791"/>
            <a:ext cx="1090924" cy="559127"/>
          </a:xfrm>
          <a:prstGeom prst="rect">
            <a:avLst/>
          </a:prstGeom>
        </p:spPr>
        <p:txBody>
          <a:bodyPr wrap="square">
            <a:spAutoFit/>
          </a:bodyPr>
          <a:lstStyle/>
          <a:p>
            <a:pPr algn="ctr">
              <a:lnSpc>
                <a:spcPts val="1200"/>
              </a:lnSpc>
            </a:pPr>
            <a:r>
              <a:rPr lang="en-US" sz="1200" dirty="0">
                <a:solidFill>
                  <a:schemeClr val="tx1"/>
                </a:solidFill>
                <a:latin typeface="Chalkboard SE" charset="0"/>
                <a:ea typeface="Chalkboard SE" charset="0"/>
                <a:cs typeface="Chalkboard SE" charset="0"/>
              </a:rPr>
              <a:t>And the can was </a:t>
            </a:r>
            <a:r>
              <a:rPr lang="en-US" sz="1200" b="1" dirty="0">
                <a:solidFill>
                  <a:schemeClr val="tx1"/>
                </a:solidFill>
                <a:latin typeface="Chalkboard SE" charset="0"/>
                <a:ea typeface="Chalkboard SE" charset="0"/>
                <a:cs typeface="Chalkboard SE" charset="0"/>
              </a:rPr>
              <a:t>filled</a:t>
            </a:r>
            <a:r>
              <a:rPr lang="en-US" sz="1200" dirty="0">
                <a:solidFill>
                  <a:schemeClr val="tx1"/>
                </a:solidFill>
                <a:latin typeface="Chalkboard SE" charset="0"/>
                <a:ea typeface="Chalkboard SE" charset="0"/>
                <a:cs typeface="Chalkboard SE" charset="0"/>
              </a:rPr>
              <a:t> with oil…</a:t>
            </a:r>
          </a:p>
        </p:txBody>
      </p:sp>
      <p:sp>
        <p:nvSpPr>
          <p:cNvPr id="20" name="Rectangle 19"/>
          <p:cNvSpPr/>
          <p:nvPr/>
        </p:nvSpPr>
        <p:spPr>
          <a:xfrm>
            <a:off x="6323235" y="1978940"/>
            <a:ext cx="1528883" cy="559127"/>
          </a:xfrm>
          <a:prstGeom prst="rect">
            <a:avLst/>
          </a:prstGeom>
        </p:spPr>
        <p:txBody>
          <a:bodyPr wrap="square">
            <a:spAutoFit/>
          </a:bodyPr>
          <a:lstStyle/>
          <a:p>
            <a:pPr algn="ctr">
              <a:lnSpc>
                <a:spcPts val="1200"/>
              </a:lnSpc>
            </a:pPr>
            <a:r>
              <a:rPr lang="en-US" sz="1200" dirty="0">
                <a:solidFill>
                  <a:schemeClr val="tx1"/>
                </a:solidFill>
                <a:latin typeface="Chalkboard SE" charset="0"/>
                <a:ea typeface="Chalkboard SE" charset="0"/>
                <a:cs typeface="Chalkboard SE" charset="0"/>
              </a:rPr>
              <a:t>Once, </a:t>
            </a:r>
            <a:r>
              <a:rPr lang="en-US" sz="1200" dirty="0">
                <a:latin typeface="Chalkboard SE" charset="0"/>
                <a:ea typeface="Chalkboard SE" charset="0"/>
                <a:cs typeface="Chalkboard SE" charset="0"/>
              </a:rPr>
              <a:t>T</a:t>
            </a:r>
            <a:r>
              <a:rPr lang="en-US" sz="1200" dirty="0">
                <a:solidFill>
                  <a:schemeClr val="tx1"/>
                </a:solidFill>
                <a:latin typeface="Chalkboard SE" charset="0"/>
                <a:ea typeface="Chalkboard SE" charset="0"/>
                <a:cs typeface="Chalkboard SE" charset="0"/>
              </a:rPr>
              <a:t>ia </a:t>
            </a:r>
            <a:r>
              <a:rPr lang="en-US" sz="1200" dirty="0">
                <a:latin typeface="Chalkboard SE" charset="0"/>
                <a:ea typeface="Chalkboard SE" charset="0"/>
                <a:cs typeface="Chalkboard SE" charset="0"/>
              </a:rPr>
              <a:t>C</a:t>
            </a:r>
            <a:r>
              <a:rPr lang="en-US" sz="1200" dirty="0">
                <a:solidFill>
                  <a:schemeClr val="tx1"/>
                </a:solidFill>
                <a:latin typeface="Chalkboard SE" charset="0"/>
                <a:ea typeface="Chalkboard SE" charset="0"/>
                <a:cs typeface="Chalkboard SE" charset="0"/>
              </a:rPr>
              <a:t>armen opened a can of sardines…</a:t>
            </a:r>
          </a:p>
        </p:txBody>
      </p:sp>
      <p:sp>
        <p:nvSpPr>
          <p:cNvPr id="21" name="Rectangle 20"/>
          <p:cNvSpPr/>
          <p:nvPr/>
        </p:nvSpPr>
        <p:spPr>
          <a:xfrm>
            <a:off x="5721810" y="3910657"/>
            <a:ext cx="1620461" cy="405239"/>
          </a:xfrm>
          <a:prstGeom prst="rect">
            <a:avLst/>
          </a:prstGeom>
        </p:spPr>
        <p:txBody>
          <a:bodyPr wrap="square">
            <a:spAutoFit/>
          </a:bodyPr>
          <a:lstStyle/>
          <a:p>
            <a:pPr algn="ctr">
              <a:lnSpc>
                <a:spcPts val="1200"/>
              </a:lnSpc>
            </a:pPr>
            <a:r>
              <a:rPr lang="en-US" sz="1200" dirty="0">
                <a:solidFill>
                  <a:schemeClr val="tx1"/>
                </a:solidFill>
                <a:latin typeface="Chalkboard SE" charset="0"/>
                <a:ea typeface="Chalkboard SE" charset="0"/>
                <a:cs typeface="Chalkboard SE" charset="0"/>
              </a:rPr>
              <a:t>And </a:t>
            </a:r>
            <a:r>
              <a:rPr lang="en-US" sz="1200" b="1" dirty="0">
                <a:solidFill>
                  <a:schemeClr val="tx1"/>
                </a:solidFill>
                <a:latin typeface="Chalkboard SE" charset="0"/>
                <a:ea typeface="Chalkboard SE" charset="0"/>
                <a:cs typeface="Chalkboard SE" charset="0"/>
              </a:rPr>
              <a:t>all</a:t>
            </a:r>
            <a:r>
              <a:rPr lang="en-US" sz="1200" dirty="0">
                <a:solidFill>
                  <a:schemeClr val="tx1"/>
                </a:solidFill>
                <a:latin typeface="Chalkboard SE" charset="0"/>
                <a:ea typeface="Chalkboard SE" charset="0"/>
                <a:cs typeface="Chalkboard SE" charset="0"/>
              </a:rPr>
              <a:t> the fish inside were dead!</a:t>
            </a:r>
          </a:p>
        </p:txBody>
      </p:sp>
      <p:sp>
        <p:nvSpPr>
          <p:cNvPr id="22" name="Freeform 21"/>
          <p:cNvSpPr/>
          <p:nvPr/>
        </p:nvSpPr>
        <p:spPr>
          <a:xfrm>
            <a:off x="287669" y="1363576"/>
            <a:ext cx="2455706" cy="1971708"/>
          </a:xfrm>
          <a:custGeom>
            <a:avLst/>
            <a:gdLst>
              <a:gd name="connsiteX0" fmla="*/ 56130 w 2455706"/>
              <a:gd name="connsiteY0" fmla="*/ 1971708 h 1971708"/>
              <a:gd name="connsiteX1" fmla="*/ 168391 w 2455706"/>
              <a:gd name="connsiteY1" fmla="*/ 1578770 h 1971708"/>
              <a:gd name="connsiteX2" fmla="*/ 329766 w 2455706"/>
              <a:gd name="connsiteY2" fmla="*/ 1199865 h 1971708"/>
              <a:gd name="connsiteX3" fmla="*/ 568320 w 2455706"/>
              <a:gd name="connsiteY3" fmla="*/ 912178 h 1971708"/>
              <a:gd name="connsiteX4" fmla="*/ 834940 w 2455706"/>
              <a:gd name="connsiteY4" fmla="*/ 701676 h 1971708"/>
              <a:gd name="connsiteX5" fmla="*/ 1192771 w 2455706"/>
              <a:gd name="connsiteY5" fmla="*/ 533274 h 1971708"/>
              <a:gd name="connsiteX6" fmla="*/ 1803190 w 2455706"/>
              <a:gd name="connsiteY6" fmla="*/ 449073 h 1971708"/>
              <a:gd name="connsiteX7" fmla="*/ 2104891 w 2455706"/>
              <a:gd name="connsiteY7" fmla="*/ 512223 h 1971708"/>
              <a:gd name="connsiteX8" fmla="*/ 2427641 w 2455706"/>
              <a:gd name="connsiteY8" fmla="*/ 638525 h 1971708"/>
              <a:gd name="connsiteX9" fmla="*/ 2455706 w 2455706"/>
              <a:gd name="connsiteY9" fmla="*/ 561341 h 1971708"/>
              <a:gd name="connsiteX10" fmla="*/ 2252234 w 2455706"/>
              <a:gd name="connsiteY10" fmla="*/ 0 h 1971708"/>
              <a:gd name="connsiteX11" fmla="*/ 0 w 2455706"/>
              <a:gd name="connsiteY11" fmla="*/ 280670 h 197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55706" h="1971708">
                <a:moveTo>
                  <a:pt x="56130" y="1971708"/>
                </a:moveTo>
                <a:lnTo>
                  <a:pt x="168391" y="1578770"/>
                </a:lnTo>
                <a:lnTo>
                  <a:pt x="329766" y="1199865"/>
                </a:lnTo>
                <a:lnTo>
                  <a:pt x="568320" y="912178"/>
                </a:lnTo>
                <a:lnTo>
                  <a:pt x="834940" y="701676"/>
                </a:lnTo>
                <a:lnTo>
                  <a:pt x="1192771" y="533274"/>
                </a:lnTo>
                <a:lnTo>
                  <a:pt x="1803190" y="449073"/>
                </a:lnTo>
                <a:lnTo>
                  <a:pt x="2104891" y="512223"/>
                </a:lnTo>
                <a:lnTo>
                  <a:pt x="2427641" y="638525"/>
                </a:lnTo>
                <a:lnTo>
                  <a:pt x="2455706" y="561341"/>
                </a:lnTo>
                <a:lnTo>
                  <a:pt x="2252234" y="0"/>
                </a:lnTo>
                <a:lnTo>
                  <a:pt x="0" y="280670"/>
                </a:ln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49114" y="3798390"/>
            <a:ext cx="2855636" cy="2336579"/>
          </a:xfrm>
          <a:custGeom>
            <a:avLst/>
            <a:gdLst>
              <a:gd name="connsiteX0" fmla="*/ 350815 w 2855636"/>
              <a:gd name="connsiteY0" fmla="*/ 0 h 2336579"/>
              <a:gd name="connsiteX1" fmla="*/ 491142 w 2855636"/>
              <a:gd name="connsiteY1" fmla="*/ 294704 h 2336579"/>
              <a:gd name="connsiteX2" fmla="*/ 638484 w 2855636"/>
              <a:gd name="connsiteY2" fmla="*/ 547307 h 2336579"/>
              <a:gd name="connsiteX3" fmla="*/ 848973 w 2855636"/>
              <a:gd name="connsiteY3" fmla="*/ 771843 h 2336579"/>
              <a:gd name="connsiteX4" fmla="*/ 1052446 w 2855636"/>
              <a:gd name="connsiteY4" fmla="*/ 947262 h 2336579"/>
              <a:gd name="connsiteX5" fmla="*/ 1396245 w 2855636"/>
              <a:gd name="connsiteY5" fmla="*/ 1101630 h 2336579"/>
              <a:gd name="connsiteX6" fmla="*/ 1676897 w 2855636"/>
              <a:gd name="connsiteY6" fmla="*/ 1157764 h 2336579"/>
              <a:gd name="connsiteX7" fmla="*/ 2224169 w 2855636"/>
              <a:gd name="connsiteY7" fmla="*/ 1164781 h 2336579"/>
              <a:gd name="connsiteX8" fmla="*/ 2476756 w 2855636"/>
              <a:gd name="connsiteY8" fmla="*/ 1101630 h 2336579"/>
              <a:gd name="connsiteX9" fmla="*/ 2694261 w 2855636"/>
              <a:gd name="connsiteY9" fmla="*/ 996379 h 2336579"/>
              <a:gd name="connsiteX10" fmla="*/ 2806522 w 2855636"/>
              <a:gd name="connsiteY10" fmla="*/ 919195 h 2336579"/>
              <a:gd name="connsiteX11" fmla="*/ 2855636 w 2855636"/>
              <a:gd name="connsiteY11" fmla="*/ 877094 h 2336579"/>
              <a:gd name="connsiteX12" fmla="*/ 2855636 w 2855636"/>
              <a:gd name="connsiteY12" fmla="*/ 1234949 h 2336579"/>
              <a:gd name="connsiteX13" fmla="*/ 2848620 w 2855636"/>
              <a:gd name="connsiteY13" fmla="*/ 1319150 h 2336579"/>
              <a:gd name="connsiteX14" fmla="*/ 2750392 w 2855636"/>
              <a:gd name="connsiteY14" fmla="*/ 1326166 h 2336579"/>
              <a:gd name="connsiteX15" fmla="*/ 2764424 w 2855636"/>
              <a:gd name="connsiteY15" fmla="*/ 2336579 h 2336579"/>
              <a:gd name="connsiteX16" fmla="*/ 0 w 2855636"/>
              <a:gd name="connsiteY16" fmla="*/ 2336579 h 2336579"/>
              <a:gd name="connsiteX17" fmla="*/ 189440 w 2855636"/>
              <a:gd name="connsiteY17" fmla="*/ 70167 h 233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55636" h="2336579">
                <a:moveTo>
                  <a:pt x="350815" y="0"/>
                </a:moveTo>
                <a:lnTo>
                  <a:pt x="491142" y="294704"/>
                </a:lnTo>
                <a:lnTo>
                  <a:pt x="638484" y="547307"/>
                </a:lnTo>
                <a:lnTo>
                  <a:pt x="848973" y="771843"/>
                </a:lnTo>
                <a:lnTo>
                  <a:pt x="1052446" y="947262"/>
                </a:lnTo>
                <a:lnTo>
                  <a:pt x="1396245" y="1101630"/>
                </a:lnTo>
                <a:lnTo>
                  <a:pt x="1676897" y="1157764"/>
                </a:lnTo>
                <a:lnTo>
                  <a:pt x="2224169" y="1164781"/>
                </a:lnTo>
                <a:lnTo>
                  <a:pt x="2476756" y="1101630"/>
                </a:lnTo>
                <a:lnTo>
                  <a:pt x="2694261" y="996379"/>
                </a:lnTo>
                <a:lnTo>
                  <a:pt x="2806522" y="919195"/>
                </a:lnTo>
                <a:lnTo>
                  <a:pt x="2855636" y="877094"/>
                </a:lnTo>
                <a:lnTo>
                  <a:pt x="2855636" y="1234949"/>
                </a:lnTo>
                <a:lnTo>
                  <a:pt x="2848620" y="1319150"/>
                </a:lnTo>
                <a:lnTo>
                  <a:pt x="2750392" y="1326166"/>
                </a:lnTo>
                <a:lnTo>
                  <a:pt x="2764424" y="2336579"/>
                </a:lnTo>
                <a:lnTo>
                  <a:pt x="0" y="2336579"/>
                </a:lnTo>
                <a:lnTo>
                  <a:pt x="189440" y="70167"/>
                </a:lnTo>
              </a:path>
            </a:pathLst>
          </a:custGeom>
          <a:solidFill>
            <a:schemeClr val="bg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ectangle 24"/>
          <p:cNvSpPr/>
          <p:nvPr/>
        </p:nvSpPr>
        <p:spPr>
          <a:xfrm>
            <a:off x="5949827" y="1623195"/>
            <a:ext cx="112261" cy="21611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8738052" y="1597347"/>
            <a:ext cx="209116" cy="4537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p>
            <a:r>
              <a:rPr lang="en-US" sz="3200" dirty="0"/>
              <a:t>Correlation: Measure of the degree of correspondence between two or more variables</a:t>
            </a:r>
          </a:p>
        </p:txBody>
      </p:sp>
    </p:spTree>
    <p:extLst>
      <p:ext uri="{BB962C8B-B14F-4D97-AF65-F5344CB8AC3E}">
        <p14:creationId xmlns:p14="http://schemas.microsoft.com/office/powerpoint/2010/main" val="2762958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a:latin typeface="Times" charset="0"/>
                <a:ea typeface="ＭＳ Ｐゴシック" charset="0"/>
                <a:cs typeface="ＭＳ Ｐゴシック" charset="0"/>
              </a:rPr>
              <a:t>Measuring Variable Relationships</a:t>
            </a:r>
          </a:p>
        </p:txBody>
      </p:sp>
      <p:sp>
        <p:nvSpPr>
          <p:cNvPr id="3" name="Content Placeholder 2"/>
          <p:cNvSpPr>
            <a:spLocks noGrp="1"/>
          </p:cNvSpPr>
          <p:nvPr>
            <p:ph idx="1"/>
          </p:nvPr>
        </p:nvSpPr>
        <p:spPr/>
        <p:txBody>
          <a:bodyPr/>
          <a:lstStyle/>
          <a:p>
            <a:pPr eaLnBrk="1" hangingPunct="1"/>
            <a:r>
              <a:rPr lang="en-US" dirty="0">
                <a:latin typeface="Times" charset="0"/>
                <a:ea typeface="ＭＳ Ｐゴシック" charset="0"/>
                <a:cs typeface="ＭＳ Ｐゴシック" charset="0"/>
              </a:rPr>
              <a:t>Students with more referrals have lower GPAs.</a:t>
            </a:r>
          </a:p>
          <a:p>
            <a:pPr eaLnBrk="1" hangingPunct="1"/>
            <a:r>
              <a:rPr lang="en-US" dirty="0">
                <a:latin typeface="Times" charset="0"/>
                <a:ea typeface="ＭＳ Ｐゴシック" charset="0"/>
                <a:cs typeface="ＭＳ Ｐゴシック" charset="0"/>
              </a:rPr>
              <a:t>Variables</a:t>
            </a:r>
          </a:p>
          <a:p>
            <a:pPr lvl="1" eaLnBrk="1" hangingPunct="1"/>
            <a:r>
              <a:rPr lang="en-US" dirty="0">
                <a:latin typeface="Times" charset="0"/>
                <a:ea typeface="ＭＳ Ｐゴシック" charset="0"/>
              </a:rPr>
              <a:t>Referrals and grade point average</a:t>
            </a:r>
          </a:p>
          <a:p>
            <a:pPr eaLnBrk="1" hangingPunct="1"/>
            <a:r>
              <a:rPr lang="en-US" dirty="0">
                <a:latin typeface="Times" charset="0"/>
                <a:ea typeface="ＭＳ Ｐゴシック" charset="0"/>
                <a:cs typeface="ＭＳ Ｐゴシック" charset="0"/>
              </a:rPr>
              <a:t>How strongly are these two variables linked?</a:t>
            </a:r>
          </a:p>
          <a:p>
            <a:pPr eaLnBrk="1" hangingPunct="1"/>
            <a:r>
              <a:rPr lang="en-US" dirty="0">
                <a:latin typeface="Times" charset="0"/>
                <a:ea typeface="ＭＳ Ｐゴシック" charset="0"/>
                <a:cs typeface="ＭＳ Ｐゴシック" charset="0"/>
              </a:rPr>
              <a:t>How about if someone said:</a:t>
            </a:r>
            <a:br>
              <a:rPr lang="en-US" dirty="0">
                <a:latin typeface="Times" charset="0"/>
                <a:ea typeface="ＭＳ Ｐゴシック" charset="0"/>
                <a:cs typeface="ＭＳ Ｐゴシック" charset="0"/>
              </a:rPr>
            </a:br>
            <a:r>
              <a:rPr lang="en-US" dirty="0">
                <a:latin typeface="Times" charset="0"/>
                <a:ea typeface="ＭＳ Ｐゴシック" charset="0"/>
                <a:cs typeface="ＭＳ Ｐゴシック" charset="0"/>
              </a:rPr>
              <a:t>Middle school students who dress poorly come from lower SES families.</a:t>
            </a:r>
          </a:p>
        </p:txBody>
      </p:sp>
    </p:spTree>
    <p:extLst>
      <p:ext uri="{BB962C8B-B14F-4D97-AF65-F5344CB8AC3E}">
        <p14:creationId xmlns:p14="http://schemas.microsoft.com/office/powerpoint/2010/main" val="1876257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a:latin typeface="Times" charset="0"/>
                <a:ea typeface="ＭＳ Ｐゴシック" charset="0"/>
                <a:cs typeface="ＭＳ Ｐゴシック" charset="0"/>
              </a:rPr>
              <a:t>Measuring Variable Relationships</a:t>
            </a:r>
          </a:p>
        </p:txBody>
      </p:sp>
      <p:sp>
        <p:nvSpPr>
          <p:cNvPr id="19458" name="Content Placeholder 2"/>
          <p:cNvSpPr>
            <a:spLocks noGrp="1"/>
          </p:cNvSpPr>
          <p:nvPr>
            <p:ph idx="1"/>
          </p:nvPr>
        </p:nvSpPr>
        <p:spPr/>
        <p:txBody>
          <a:bodyPr>
            <a:normAutofit/>
          </a:bodyPr>
          <a:lstStyle/>
          <a:p>
            <a:pPr eaLnBrk="1" hangingPunct="1"/>
            <a:r>
              <a:rPr lang="en-US" dirty="0">
                <a:latin typeface="Times" charset="0"/>
                <a:ea typeface="ＭＳ Ｐゴシック" charset="0"/>
                <a:cs typeface="ＭＳ Ｐゴシック" charset="0"/>
              </a:rPr>
              <a:t>The reason you are more confident about referrals and GPA is that the two variables are more closely related than dress and SES.</a:t>
            </a:r>
          </a:p>
          <a:p>
            <a:r>
              <a:rPr lang="en-US" dirty="0">
                <a:latin typeface="Times" charset="0"/>
                <a:ea typeface="ＭＳ Ｐゴシック" charset="0"/>
                <a:cs typeface="ＭＳ Ｐゴシック" charset="0"/>
              </a:rPr>
              <a:t>It is harder to think of examples where referrals and GPA would not be related.</a:t>
            </a:r>
          </a:p>
          <a:p>
            <a:pPr eaLnBrk="1" hangingPunct="1"/>
            <a:r>
              <a:rPr lang="en-US" dirty="0">
                <a:latin typeface="Times" charset="0"/>
                <a:ea typeface="ＭＳ Ｐゴシック" charset="0"/>
                <a:cs typeface="ＭＳ Ｐゴシック" charset="0"/>
              </a:rPr>
              <a:t>When two variables show this strong association, they have a high or strong </a:t>
            </a:r>
            <a:r>
              <a:rPr lang="en-US" i="1" dirty="0">
                <a:latin typeface="Times" charset="0"/>
                <a:ea typeface="ＭＳ Ｐゴシック" charset="0"/>
                <a:cs typeface="ＭＳ Ｐゴシック" charset="0"/>
              </a:rPr>
              <a:t>correlation</a:t>
            </a:r>
            <a:r>
              <a:rPr lang="en-US" dirty="0">
                <a:latin typeface="Times" charset="0"/>
                <a:ea typeface="ＭＳ Ｐゴシック" charset="0"/>
                <a:cs typeface="ＭＳ Ｐゴシック" charset="0"/>
              </a:rPr>
              <a:t>.</a:t>
            </a:r>
          </a:p>
        </p:txBody>
      </p:sp>
    </p:spTree>
    <p:extLst>
      <p:ext uri="{BB962C8B-B14F-4D97-AF65-F5344CB8AC3E}">
        <p14:creationId xmlns:p14="http://schemas.microsoft.com/office/powerpoint/2010/main" val="33992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a:latin typeface="Times" charset="0"/>
                <a:ea typeface="ＭＳ Ｐゴシック" charset="0"/>
                <a:cs typeface="ＭＳ Ｐゴシック" charset="0"/>
              </a:rPr>
              <a:t>Measuring Variable Relationships</a:t>
            </a:r>
          </a:p>
        </p:txBody>
      </p:sp>
      <p:sp>
        <p:nvSpPr>
          <p:cNvPr id="3" name="Content Placeholder 2"/>
          <p:cNvSpPr>
            <a:spLocks noGrp="1"/>
          </p:cNvSpPr>
          <p:nvPr>
            <p:ph idx="1"/>
          </p:nvPr>
        </p:nvSpPr>
        <p:spPr/>
        <p:txBody>
          <a:bodyPr/>
          <a:lstStyle/>
          <a:p>
            <a:pPr eaLnBrk="1" hangingPunct="1"/>
            <a:r>
              <a:rPr lang="en-US" dirty="0">
                <a:latin typeface="Times" charset="0"/>
                <a:ea typeface="ＭＳ Ｐゴシック" charset="0"/>
                <a:cs typeface="ＭＳ Ｐゴシック" charset="0"/>
              </a:rPr>
              <a:t>How about the relationship of hearing loss and age in men?</a:t>
            </a:r>
          </a:p>
          <a:p>
            <a:pPr eaLnBrk="1" hangingPunct="1"/>
            <a:r>
              <a:rPr lang="en-US" dirty="0">
                <a:latin typeface="Times" charset="0"/>
                <a:ea typeface="ＭＳ Ｐゴシック" charset="0"/>
                <a:cs typeface="ＭＳ Ｐゴシック" charset="0"/>
              </a:rPr>
              <a:t>There is probably a strong correlation between these two variables.</a:t>
            </a:r>
          </a:p>
          <a:p>
            <a:pPr eaLnBrk="1" hangingPunct="1"/>
            <a:r>
              <a:rPr lang="en-US" dirty="0">
                <a:latin typeface="Times" charset="0"/>
                <a:ea typeface="ＭＳ Ｐゴシック" charset="0"/>
                <a:cs typeface="ＭＳ Ｐゴシック" charset="0"/>
              </a:rPr>
              <a:t>The relationship is strong and directionally the same.</a:t>
            </a:r>
          </a:p>
        </p:txBody>
      </p:sp>
    </p:spTree>
    <p:extLst>
      <p:ext uri="{BB962C8B-B14F-4D97-AF65-F5344CB8AC3E}">
        <p14:creationId xmlns:p14="http://schemas.microsoft.com/office/powerpoint/2010/main" val="1092548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dirty="0">
                <a:latin typeface="Times" charset="0"/>
                <a:ea typeface="ＭＳ Ｐゴシック" charset="0"/>
                <a:cs typeface="ＭＳ Ｐゴシック" charset="0"/>
              </a:rPr>
              <a:t>Measuring Variable Relationships</a:t>
            </a:r>
          </a:p>
        </p:txBody>
      </p:sp>
      <p:sp>
        <p:nvSpPr>
          <p:cNvPr id="3" name="Content Placeholder 2"/>
          <p:cNvSpPr>
            <a:spLocks noGrp="1"/>
          </p:cNvSpPr>
          <p:nvPr>
            <p:ph idx="1"/>
          </p:nvPr>
        </p:nvSpPr>
        <p:spPr/>
        <p:txBody>
          <a:bodyPr>
            <a:normAutofit lnSpcReduction="10000"/>
          </a:bodyPr>
          <a:lstStyle/>
          <a:p>
            <a:pPr eaLnBrk="1" hangingPunct="1"/>
            <a:r>
              <a:rPr lang="en-US" dirty="0">
                <a:latin typeface="Times" charset="0"/>
                <a:ea typeface="ＭＳ Ｐゴシック" charset="0"/>
                <a:cs typeface="ＭＳ Ｐゴシック" charset="0"/>
              </a:rPr>
              <a:t>Age and hearing loss: </a:t>
            </a:r>
          </a:p>
          <a:p>
            <a:pPr lvl="1"/>
            <a:r>
              <a:rPr lang="en-US" dirty="0">
                <a:latin typeface="Times" charset="0"/>
                <a:ea typeface="ＭＳ Ｐゴシック" charset="0"/>
                <a:cs typeface="ＭＳ Ｐゴシック" charset="0"/>
              </a:rPr>
              <a:t>more hearing loss/higher age</a:t>
            </a:r>
          </a:p>
          <a:p>
            <a:pPr lvl="1"/>
            <a:r>
              <a:rPr lang="en-US" dirty="0">
                <a:latin typeface="Times" charset="0"/>
                <a:ea typeface="ＭＳ Ｐゴシック" charset="0"/>
                <a:cs typeface="ＭＳ Ｐゴシック" charset="0"/>
              </a:rPr>
              <a:t>less hearing loss/lower age</a:t>
            </a:r>
          </a:p>
          <a:p>
            <a:pPr eaLnBrk="1" hangingPunct="1"/>
            <a:r>
              <a:rPr lang="en-US" dirty="0">
                <a:latin typeface="Times" charset="0"/>
                <a:ea typeface="ＭＳ Ｐゴシック" charset="0"/>
                <a:cs typeface="ＭＳ Ｐゴシック" charset="0"/>
              </a:rPr>
              <a:t>Referrals and GPA: </a:t>
            </a:r>
          </a:p>
          <a:p>
            <a:pPr lvl="1"/>
            <a:r>
              <a:rPr lang="en-US" dirty="0">
                <a:latin typeface="Times" charset="0"/>
                <a:ea typeface="ＭＳ Ｐゴシック" charset="0"/>
                <a:cs typeface="ＭＳ Ｐゴシック" charset="0"/>
              </a:rPr>
              <a:t>fewer referrals/higher GPA</a:t>
            </a:r>
          </a:p>
          <a:p>
            <a:pPr lvl="1"/>
            <a:r>
              <a:rPr lang="en-US" dirty="0">
                <a:latin typeface="Times" charset="0"/>
                <a:ea typeface="ＭＳ Ｐゴシック" charset="0"/>
                <a:cs typeface="ＭＳ Ｐゴシック" charset="0"/>
              </a:rPr>
              <a:t>more referrals/lower GPA</a:t>
            </a:r>
          </a:p>
          <a:p>
            <a:r>
              <a:rPr lang="en-US" dirty="0">
                <a:latin typeface="Times" charset="0"/>
                <a:ea typeface="ＭＳ Ｐゴシック" charset="0"/>
                <a:cs typeface="ＭＳ Ｐゴシック" charset="0"/>
              </a:rPr>
              <a:t>These sets of variables may have the same strength of association but they are linked in opposite directions.</a:t>
            </a:r>
          </a:p>
        </p:txBody>
      </p:sp>
    </p:spTree>
    <p:extLst>
      <p:ext uri="{BB962C8B-B14F-4D97-AF65-F5344CB8AC3E}">
        <p14:creationId xmlns:p14="http://schemas.microsoft.com/office/powerpoint/2010/main" val="287838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1903</TotalTime>
  <Words>1137</Words>
  <Application>Microsoft Macintosh PowerPoint</Application>
  <PresentationFormat>On-screen Show (4:3)</PresentationFormat>
  <Paragraphs>235</Paragraphs>
  <Slides>36</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5" baseType="lpstr">
      <vt:lpstr>ＭＳ Ｐゴシック</vt:lpstr>
      <vt:lpstr>Arial</vt:lpstr>
      <vt:lpstr>Calibri</vt:lpstr>
      <vt:lpstr>Chalkboard SE</vt:lpstr>
      <vt:lpstr>RedStateBlueState BB</vt:lpstr>
      <vt:lpstr>Times</vt:lpstr>
      <vt:lpstr>Office Theme</vt:lpstr>
      <vt:lpstr>Worksheet</vt:lpstr>
      <vt:lpstr>Document</vt:lpstr>
      <vt:lpstr>Correlation</vt:lpstr>
      <vt:lpstr>Descriptive Statistics</vt:lpstr>
      <vt:lpstr>Examining Relationships</vt:lpstr>
      <vt:lpstr>Descriptive Correlations</vt:lpstr>
      <vt:lpstr>Correlation: Measure of the degree of correspondence between two or more variables</vt:lpstr>
      <vt:lpstr>Measuring Variable Relationships</vt:lpstr>
      <vt:lpstr>Measuring Variable Relationships</vt:lpstr>
      <vt:lpstr>Measuring Variable Relationships</vt:lpstr>
      <vt:lpstr>Measuring Variable Relationships</vt:lpstr>
      <vt:lpstr>Correlation Coefficient</vt:lpstr>
      <vt:lpstr>Correlation</vt:lpstr>
      <vt:lpstr>Correlation—Positive</vt:lpstr>
      <vt:lpstr>Correlation—Positive</vt:lpstr>
      <vt:lpstr>Correlation—Positive</vt:lpstr>
      <vt:lpstr>Correlation—Negative</vt:lpstr>
      <vt:lpstr>Correlation—Negative</vt:lpstr>
      <vt:lpstr>Correlation</vt:lpstr>
      <vt:lpstr>Correlation—None</vt:lpstr>
      <vt:lpstr>Correlation Practice</vt:lpstr>
      <vt:lpstr>Correlation Range</vt:lpstr>
      <vt:lpstr>Correlation Questions</vt:lpstr>
      <vt:lpstr>Correlation Practice</vt:lpstr>
      <vt:lpstr>Reporting Correlations</vt:lpstr>
      <vt:lpstr>PowerPoint Presentation</vt:lpstr>
      <vt:lpstr>PowerPoint Presentation</vt:lpstr>
      <vt:lpstr>PowerPoint Presentation</vt:lpstr>
      <vt:lpstr>PowerPoint Presentation</vt:lpstr>
      <vt:lpstr>PowerPoint Presentation</vt:lpstr>
      <vt:lpstr>Correlation Table</vt:lpstr>
      <vt:lpstr>APA Tables</vt:lpstr>
      <vt:lpstr>PowerPoint Presentation</vt:lpstr>
      <vt:lpstr>Correlation Caution</vt:lpstr>
      <vt:lpstr>Correlation Caution</vt:lpstr>
      <vt:lpstr>PowerPoint Presentation</vt:lpstr>
      <vt:lpstr>PowerPoint Presentation</vt:lpstr>
      <vt:lpstr>Excel</vt:lpstr>
    </vt:vector>
  </TitlesOfParts>
  <Manager/>
  <Company>University of Portland</Company>
  <LinksUpToDate>false</LinksUpToDate>
  <SharedDoc>false</SharedDoc>
  <HyperlinkBase/>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Correlation</dc:title>
  <dc:subject/>
  <dc:creator>Jim Carroll</dc:creator>
  <cp:keywords/>
  <dc:description/>
  <cp:lastModifiedBy>James Carroll</cp:lastModifiedBy>
  <cp:revision>91</cp:revision>
  <dcterms:created xsi:type="dcterms:W3CDTF">2012-11-19T22:32:09Z</dcterms:created>
  <dcterms:modified xsi:type="dcterms:W3CDTF">2018-07-03T14:23:42Z</dcterms:modified>
  <cp:category/>
</cp:coreProperties>
</file>